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12.xml" ContentType="application/vnd.openxmlformats-officedocument.presentationml.notesSlide+xml"/>
  <Override PartName="/ppt/notesSlides/notesSlide7.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slideLayouts/slideLayout76.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Layouts/slideLayout56.xml" ContentType="application/vnd.openxmlformats-officedocument.presentationml.slideLayout+xml"/>
  <Override PartName="/ppt/slideLayouts/slideLayout65.xml" ContentType="application/vnd.openxmlformats-officedocument.presentationml.slideLayout+xml"/>
  <Override PartName="/ppt/slideLayouts/slideLayout74.xml" ContentType="application/vnd.openxmlformats-officedocument.presentationml.slideLayout+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63.xml" ContentType="application/vnd.openxmlformats-officedocument.presentationml.slideLayout+xml"/>
  <Override PartName="/ppt/slideLayouts/slideLayout72.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ppt/slideLayouts/slideLayout70.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slideMasters/slideMaster7.xml" ContentType="application/vnd.openxmlformats-officedocument.presentationml.slideMaster+xml"/>
  <Override PartName="/ppt/notesSlides/notesSlide6.xml" ContentType="application/vnd.openxmlformats-officedocument.presentationml.notesSlide+xml"/>
  <Override PartName="/ppt/slideMasters/slideMaster5.xml" ContentType="application/vnd.openxmlformats-officedocument.presentationml.slideMaster+xml"/>
  <Override PartName="/ppt/slides/slide8.xml" ContentType="application/vnd.openxmlformats-officedocument.presentationml.slide+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theme/theme7.xml" ContentType="application/vnd.openxmlformats-officedocument.them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Masters/slideMaster6.xml" ContentType="application/vnd.openxmlformats-officedocument.presentationml.slideMaster+xml"/>
  <Override PartName="/ppt/theme/theme8.xml" ContentType="application/vnd.openxmlformats-officedocument.them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6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84" r:id="rId4"/>
    <p:sldMasterId id="2147483696" r:id="rId5"/>
    <p:sldMasterId id="2147483708" r:id="rId6"/>
    <p:sldMasterId id="2147483732" r:id="rId7"/>
  </p:sldMasterIdLst>
  <p:notesMasterIdLst>
    <p:notesMasterId r:id="rId30"/>
  </p:notesMasterIdLst>
  <p:sldIdLst>
    <p:sldId id="256" r:id="rId8"/>
    <p:sldId id="257" r:id="rId9"/>
    <p:sldId id="258" r:id="rId10"/>
    <p:sldId id="259" r:id="rId11"/>
    <p:sldId id="260" r:id="rId12"/>
    <p:sldId id="261" r:id="rId13"/>
    <p:sldId id="262" r:id="rId14"/>
    <p:sldId id="264" r:id="rId15"/>
    <p:sldId id="265" r:id="rId16"/>
    <p:sldId id="266" r:id="rId17"/>
    <p:sldId id="267" r:id="rId18"/>
    <p:sldId id="268" r:id="rId19"/>
    <p:sldId id="273" r:id="rId20"/>
    <p:sldId id="274" r:id="rId21"/>
    <p:sldId id="271" r:id="rId22"/>
    <p:sldId id="277" r:id="rId23"/>
    <p:sldId id="278" r:id="rId24"/>
    <p:sldId id="279" r:id="rId25"/>
    <p:sldId id="280" r:id="rId26"/>
    <p:sldId id="275" r:id="rId27"/>
    <p:sldId id="272" r:id="rId28"/>
    <p:sldId id="276"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 xmlns:p14="http://schemas.microsoft.com/office/powerpoint/2010/main">
        <p14:section name="Default Section" id="{1E93B739-BB39-4406-B28E-31501EB11353}">
          <p14:sldIdLst>
            <p14:sldId id="256"/>
            <p14:sldId id="257"/>
            <p14:sldId id="258"/>
            <p14:sldId id="259"/>
            <p14:sldId id="260"/>
            <p14:sldId id="261"/>
            <p14:sldId id="262"/>
            <p14:sldId id="264"/>
            <p14:sldId id="265"/>
            <p14:sldId id="266"/>
            <p14:sldId id="267"/>
            <p14:sldId id="268"/>
            <p14:sldId id="273"/>
            <p14:sldId id="274"/>
            <p14:sldId id="271"/>
            <p14:sldId id="275"/>
          </p14:sldIdLst>
        </p14:section>
        <p14:section name="Untitled Section" id="{2EA21716-E7A5-42A7-9C06-382EA24C12F5}">
          <p14:sldIdLst>
            <p14:sldId id="272"/>
            <p14:sldId id="276"/>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582" autoAdjust="0"/>
    <p:restoredTop sz="94660"/>
  </p:normalViewPr>
  <p:slideViewPr>
    <p:cSldViewPr>
      <p:cViewPr varScale="1">
        <p:scale>
          <a:sx n="74" d="100"/>
          <a:sy n="74" d="100"/>
        </p:scale>
        <p:origin x="-972" y="-72"/>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slideMaster" Target="slideMasters/slideMaster3.xml"/><Relationship Id="rId21" Type="http://schemas.openxmlformats.org/officeDocument/2006/relationships/slide" Target="slides/slide14.xml"/><Relationship Id="rId34" Type="http://schemas.openxmlformats.org/officeDocument/2006/relationships/tableStyles" Target="tableStyles.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52F6595-B28D-45F2-8246-66DACD67DAC9}" type="datetimeFigureOut">
              <a:rPr lang="en-US" smtClean="0"/>
              <a:pPr/>
              <a:t>10/23/2013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B5BDF8D-FD34-4880-8537-DDD6DD45A392}" type="slidenum">
              <a:rPr lang="en-US" smtClean="0"/>
              <a:pPr/>
              <a:t>‹#›</a:t>
            </a:fld>
            <a:endParaRPr lang="en-US"/>
          </a:p>
        </p:txBody>
      </p:sp>
    </p:spTree>
    <p:extLst>
      <p:ext uri="{BB962C8B-B14F-4D97-AF65-F5344CB8AC3E}">
        <p14:creationId xmlns="" xmlns:p14="http://schemas.microsoft.com/office/powerpoint/2010/main" val="38765041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B5BDF8D-FD34-4880-8537-DDD6DD45A392}"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B5BDF8D-FD34-4880-8537-DDD6DD45A392}"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B5BDF8D-FD34-4880-8537-DDD6DD45A392}"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B5BDF8D-FD34-4880-8537-DDD6DD45A392}"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B5BDF8D-FD34-4880-8537-DDD6DD45A392}"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B5BDF8D-FD34-4880-8537-DDD6DD45A392}"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B5BDF8D-FD34-4880-8537-DDD6DD45A392}"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B5BDF8D-FD34-4880-8537-DDD6DD45A392}"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B5BDF8D-FD34-4880-8537-DDD6DD45A392}" type="slidenum">
              <a:rPr lang="en-US" smtClean="0"/>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B5BDF8D-FD34-4880-8537-DDD6DD45A392}" type="slidenum">
              <a:rPr lang="en-US" smtClean="0"/>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B5BDF8D-FD34-4880-8537-DDD6DD45A392}" type="slidenum">
              <a:rPr lang="en-US" smtClean="0"/>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B5BDF8D-FD34-4880-8537-DDD6DD45A392}"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B5BDF8D-FD34-4880-8537-DDD6DD45A392}"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B5BDF8D-FD34-4880-8537-DDD6DD45A392}"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B5BDF8D-FD34-4880-8537-DDD6DD45A392}" type="slidenum">
              <a:rPr lang="en-US" smtClean="0"/>
              <a:pPr/>
              <a:t>22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B5BDF8D-FD34-4880-8537-DDD6DD45A392}"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B5BDF8D-FD34-4880-8537-DDD6DD45A392}" type="slidenum">
              <a:rPr lang="en-US" smtClean="0"/>
              <a:pPr/>
              <a:t>4</a:t>
            </a:fld>
            <a:endParaRPr lang="en-US" dirty="0"/>
          </a:p>
        </p:txBody>
      </p:sp>
    </p:spTree>
    <p:extLst>
      <p:ext uri="{BB962C8B-B14F-4D97-AF65-F5344CB8AC3E}">
        <p14:creationId xmlns="" xmlns:p14="http://schemas.microsoft.com/office/powerpoint/2010/main" val="29978047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B5BDF8D-FD34-4880-8537-DDD6DD45A392}"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B5BDF8D-FD34-4880-8537-DDD6DD45A392}"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B5BDF8D-FD34-4880-8537-DDD6DD45A392}"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B5BDF8D-FD34-4880-8537-DDD6DD45A392}"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B5BDF8D-FD34-4880-8537-DDD6DD45A392}"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4909B53-6469-426C-AAAB-43E36C237475}" type="datetimeFigureOut">
              <a:rPr lang="en-US" smtClean="0"/>
              <a:pPr/>
              <a:t>10/23/2013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699C36-82BD-4D6D-940A-E53698D99422}" type="slidenum">
              <a:rPr lang="en-US" smtClean="0"/>
              <a:pPr/>
              <a:t>‹#›</a:t>
            </a:fld>
            <a:endParaRPr lang="en-US" dirty="0"/>
          </a:p>
        </p:txBody>
      </p:sp>
    </p:spTree>
    <p:extLst>
      <p:ext uri="{BB962C8B-B14F-4D97-AF65-F5344CB8AC3E}">
        <p14:creationId xmlns="" xmlns:p14="http://schemas.microsoft.com/office/powerpoint/2010/main" val="26678328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4909B53-6469-426C-AAAB-43E36C237475}" type="datetimeFigureOut">
              <a:rPr lang="en-US" smtClean="0"/>
              <a:pPr/>
              <a:t>10/23/2013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699C36-82BD-4D6D-940A-E53698D99422}" type="slidenum">
              <a:rPr lang="en-US" smtClean="0"/>
              <a:pPr/>
              <a:t>‹#›</a:t>
            </a:fld>
            <a:endParaRPr lang="en-US" dirty="0"/>
          </a:p>
        </p:txBody>
      </p:sp>
    </p:spTree>
    <p:extLst>
      <p:ext uri="{BB962C8B-B14F-4D97-AF65-F5344CB8AC3E}">
        <p14:creationId xmlns="" xmlns:p14="http://schemas.microsoft.com/office/powerpoint/2010/main" val="4121000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4909B53-6469-426C-AAAB-43E36C237475}" type="datetimeFigureOut">
              <a:rPr lang="en-US" smtClean="0"/>
              <a:pPr/>
              <a:t>10/23/2013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699C36-82BD-4D6D-940A-E53698D99422}" type="slidenum">
              <a:rPr lang="en-US" smtClean="0"/>
              <a:pPr/>
              <a:t>‹#›</a:t>
            </a:fld>
            <a:endParaRPr lang="en-US" dirty="0"/>
          </a:p>
        </p:txBody>
      </p:sp>
    </p:spTree>
    <p:extLst>
      <p:ext uri="{BB962C8B-B14F-4D97-AF65-F5344CB8AC3E}">
        <p14:creationId xmlns="" xmlns:p14="http://schemas.microsoft.com/office/powerpoint/2010/main" val="28037102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9A71812-8001-4E40-A0B2-C10CC0476766}" type="datetimeFigureOut">
              <a:rPr lang="en-US">
                <a:solidFill>
                  <a:prstClr val="black">
                    <a:tint val="75000"/>
                  </a:prstClr>
                </a:solidFill>
              </a:rPr>
              <a:pPr/>
              <a:t>10/23/2013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06B3DCA-B383-4F70-B03C-7C8B7A23ABCB}"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1491944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A71812-8001-4E40-A0B2-C10CC0476766}" type="datetimeFigureOut">
              <a:rPr lang="en-US">
                <a:solidFill>
                  <a:prstClr val="black">
                    <a:tint val="75000"/>
                  </a:prstClr>
                </a:solidFill>
              </a:rPr>
              <a:pPr/>
              <a:t>10/23/2013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06B3DCA-B383-4F70-B03C-7C8B7A23ABCB}"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30105284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9A71812-8001-4E40-A0B2-C10CC0476766}" type="datetimeFigureOut">
              <a:rPr lang="en-US">
                <a:solidFill>
                  <a:prstClr val="black">
                    <a:tint val="75000"/>
                  </a:prstClr>
                </a:solidFill>
              </a:rPr>
              <a:pPr/>
              <a:t>10/23/2013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06B3DCA-B383-4F70-B03C-7C8B7A23ABCB}"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40559142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9A71812-8001-4E40-A0B2-C10CC0476766}" type="datetimeFigureOut">
              <a:rPr lang="en-US">
                <a:solidFill>
                  <a:prstClr val="black">
                    <a:tint val="75000"/>
                  </a:prstClr>
                </a:solidFill>
              </a:rPr>
              <a:pPr/>
              <a:t>10/23/2013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06B3DCA-B383-4F70-B03C-7C8B7A23ABCB}"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1009385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9A71812-8001-4E40-A0B2-C10CC0476766}" type="datetimeFigureOut">
              <a:rPr lang="en-US">
                <a:solidFill>
                  <a:prstClr val="black">
                    <a:tint val="75000"/>
                  </a:prstClr>
                </a:solidFill>
              </a:rPr>
              <a:pPr/>
              <a:t>10/23/2013</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206B3DCA-B383-4F70-B03C-7C8B7A23ABCB}"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28260867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9A71812-8001-4E40-A0B2-C10CC0476766}" type="datetimeFigureOut">
              <a:rPr lang="en-US">
                <a:solidFill>
                  <a:prstClr val="black">
                    <a:tint val="75000"/>
                  </a:prstClr>
                </a:solidFill>
              </a:rPr>
              <a:pPr/>
              <a:t>10/23/2013</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206B3DCA-B383-4F70-B03C-7C8B7A23ABCB}"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23039137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A71812-8001-4E40-A0B2-C10CC0476766}" type="datetimeFigureOut">
              <a:rPr lang="en-US">
                <a:solidFill>
                  <a:prstClr val="black">
                    <a:tint val="75000"/>
                  </a:prstClr>
                </a:solidFill>
              </a:rPr>
              <a:pPr/>
              <a:t>10/23/2013</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206B3DCA-B383-4F70-B03C-7C8B7A23ABCB}"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34742175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A71812-8001-4E40-A0B2-C10CC0476766}" type="datetimeFigureOut">
              <a:rPr lang="en-US">
                <a:solidFill>
                  <a:prstClr val="black">
                    <a:tint val="75000"/>
                  </a:prstClr>
                </a:solidFill>
              </a:rPr>
              <a:pPr/>
              <a:t>10/23/2013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06B3DCA-B383-4F70-B03C-7C8B7A23ABCB}"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40631596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4909B53-6469-426C-AAAB-43E36C237475}" type="datetimeFigureOut">
              <a:rPr lang="en-US" smtClean="0"/>
              <a:pPr/>
              <a:t>10/23/2013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699C36-82BD-4D6D-940A-E53698D99422}" type="slidenum">
              <a:rPr lang="en-US" smtClean="0"/>
              <a:pPr/>
              <a:t>‹#›</a:t>
            </a:fld>
            <a:endParaRPr lang="en-US" dirty="0"/>
          </a:p>
        </p:txBody>
      </p:sp>
    </p:spTree>
    <p:extLst>
      <p:ext uri="{BB962C8B-B14F-4D97-AF65-F5344CB8AC3E}">
        <p14:creationId xmlns="" xmlns:p14="http://schemas.microsoft.com/office/powerpoint/2010/main" val="188929333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A71812-8001-4E40-A0B2-C10CC0476766}" type="datetimeFigureOut">
              <a:rPr lang="en-US">
                <a:solidFill>
                  <a:prstClr val="black">
                    <a:tint val="75000"/>
                  </a:prstClr>
                </a:solidFill>
              </a:rPr>
              <a:pPr/>
              <a:t>10/23/2013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06B3DCA-B383-4F70-B03C-7C8B7A23ABCB}"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282623249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A71812-8001-4E40-A0B2-C10CC0476766}" type="datetimeFigureOut">
              <a:rPr lang="en-US">
                <a:solidFill>
                  <a:prstClr val="black">
                    <a:tint val="75000"/>
                  </a:prstClr>
                </a:solidFill>
              </a:rPr>
              <a:pPr/>
              <a:t>10/23/2013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06B3DCA-B383-4F70-B03C-7C8B7A23ABCB}"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29676622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A71812-8001-4E40-A0B2-C10CC0476766}" type="datetimeFigureOut">
              <a:rPr lang="en-US">
                <a:solidFill>
                  <a:prstClr val="black">
                    <a:tint val="75000"/>
                  </a:prstClr>
                </a:solidFill>
              </a:rPr>
              <a:pPr/>
              <a:t>10/23/2013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06B3DCA-B383-4F70-B03C-7C8B7A23ABCB}"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271652579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9A71812-8001-4E40-A0B2-C10CC0476766}" type="datetimeFigureOut">
              <a:rPr lang="en-US">
                <a:solidFill>
                  <a:prstClr val="black">
                    <a:tint val="75000"/>
                  </a:prstClr>
                </a:solidFill>
              </a:rPr>
              <a:pPr/>
              <a:t>10/23/2013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06B3DCA-B383-4F70-B03C-7C8B7A23ABCB}"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209733082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A71812-8001-4E40-A0B2-C10CC0476766}" type="datetimeFigureOut">
              <a:rPr lang="en-US">
                <a:solidFill>
                  <a:prstClr val="black">
                    <a:tint val="75000"/>
                  </a:prstClr>
                </a:solidFill>
              </a:rPr>
              <a:pPr/>
              <a:t>10/23/2013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06B3DCA-B383-4F70-B03C-7C8B7A23ABCB}"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137890013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9A71812-8001-4E40-A0B2-C10CC0476766}" type="datetimeFigureOut">
              <a:rPr lang="en-US">
                <a:solidFill>
                  <a:prstClr val="black">
                    <a:tint val="75000"/>
                  </a:prstClr>
                </a:solidFill>
              </a:rPr>
              <a:pPr/>
              <a:t>10/23/2013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06B3DCA-B383-4F70-B03C-7C8B7A23ABCB}"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382456167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9A71812-8001-4E40-A0B2-C10CC0476766}" type="datetimeFigureOut">
              <a:rPr lang="en-US">
                <a:solidFill>
                  <a:prstClr val="black">
                    <a:tint val="75000"/>
                  </a:prstClr>
                </a:solidFill>
              </a:rPr>
              <a:pPr/>
              <a:t>10/23/2013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06B3DCA-B383-4F70-B03C-7C8B7A23ABCB}"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56686652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9A71812-8001-4E40-A0B2-C10CC0476766}" type="datetimeFigureOut">
              <a:rPr lang="en-US">
                <a:solidFill>
                  <a:prstClr val="black">
                    <a:tint val="75000"/>
                  </a:prstClr>
                </a:solidFill>
              </a:rPr>
              <a:pPr/>
              <a:t>10/23/2013</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206B3DCA-B383-4F70-B03C-7C8B7A23ABCB}"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290605848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9A71812-8001-4E40-A0B2-C10CC0476766}" type="datetimeFigureOut">
              <a:rPr lang="en-US">
                <a:solidFill>
                  <a:prstClr val="black">
                    <a:tint val="75000"/>
                  </a:prstClr>
                </a:solidFill>
              </a:rPr>
              <a:pPr/>
              <a:t>10/23/2013</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206B3DCA-B383-4F70-B03C-7C8B7A23ABCB}"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205347069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A71812-8001-4E40-A0B2-C10CC0476766}" type="datetimeFigureOut">
              <a:rPr lang="en-US">
                <a:solidFill>
                  <a:prstClr val="black">
                    <a:tint val="75000"/>
                  </a:prstClr>
                </a:solidFill>
              </a:rPr>
              <a:pPr/>
              <a:t>10/23/2013</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206B3DCA-B383-4F70-B03C-7C8B7A23ABCB}"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15077542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4909B53-6469-426C-AAAB-43E36C237475}" type="datetimeFigureOut">
              <a:rPr lang="en-US" smtClean="0"/>
              <a:pPr/>
              <a:t>10/23/2013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699C36-82BD-4D6D-940A-E53698D99422}" type="slidenum">
              <a:rPr lang="en-US" smtClean="0"/>
              <a:pPr/>
              <a:t>‹#›</a:t>
            </a:fld>
            <a:endParaRPr lang="en-US" dirty="0"/>
          </a:p>
        </p:txBody>
      </p:sp>
    </p:spTree>
    <p:extLst>
      <p:ext uri="{BB962C8B-B14F-4D97-AF65-F5344CB8AC3E}">
        <p14:creationId xmlns="" xmlns:p14="http://schemas.microsoft.com/office/powerpoint/2010/main" val="182714648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A71812-8001-4E40-A0B2-C10CC0476766}" type="datetimeFigureOut">
              <a:rPr lang="en-US">
                <a:solidFill>
                  <a:prstClr val="black">
                    <a:tint val="75000"/>
                  </a:prstClr>
                </a:solidFill>
              </a:rPr>
              <a:pPr/>
              <a:t>10/23/2013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06B3DCA-B383-4F70-B03C-7C8B7A23ABCB}"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112742602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A71812-8001-4E40-A0B2-C10CC0476766}" type="datetimeFigureOut">
              <a:rPr lang="en-US">
                <a:solidFill>
                  <a:prstClr val="black">
                    <a:tint val="75000"/>
                  </a:prstClr>
                </a:solidFill>
              </a:rPr>
              <a:pPr/>
              <a:t>10/23/2013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06B3DCA-B383-4F70-B03C-7C8B7A23ABCB}"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166915341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A71812-8001-4E40-A0B2-C10CC0476766}" type="datetimeFigureOut">
              <a:rPr lang="en-US">
                <a:solidFill>
                  <a:prstClr val="black">
                    <a:tint val="75000"/>
                  </a:prstClr>
                </a:solidFill>
              </a:rPr>
              <a:pPr/>
              <a:t>10/23/2013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06B3DCA-B383-4F70-B03C-7C8B7A23ABCB}"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75211185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A71812-8001-4E40-A0B2-C10CC0476766}" type="datetimeFigureOut">
              <a:rPr lang="en-US">
                <a:solidFill>
                  <a:prstClr val="black">
                    <a:tint val="75000"/>
                  </a:prstClr>
                </a:solidFill>
              </a:rPr>
              <a:pPr/>
              <a:t>10/23/2013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06B3DCA-B383-4F70-B03C-7C8B7A23ABCB}"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258685283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9A71812-8001-4E40-A0B2-C10CC0476766}" type="datetimeFigureOut">
              <a:rPr lang="en-US">
                <a:solidFill>
                  <a:prstClr val="black">
                    <a:tint val="75000"/>
                  </a:prstClr>
                </a:solidFill>
              </a:rPr>
              <a:pPr/>
              <a:t>10/23/2013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06B3DCA-B383-4F70-B03C-7C8B7A23ABCB}"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343052125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A71812-8001-4E40-A0B2-C10CC0476766}" type="datetimeFigureOut">
              <a:rPr lang="en-US">
                <a:solidFill>
                  <a:prstClr val="black">
                    <a:tint val="75000"/>
                  </a:prstClr>
                </a:solidFill>
              </a:rPr>
              <a:pPr/>
              <a:t>10/23/2013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06B3DCA-B383-4F70-B03C-7C8B7A23ABCB}"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149852002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9A71812-8001-4E40-A0B2-C10CC0476766}" type="datetimeFigureOut">
              <a:rPr lang="en-US">
                <a:solidFill>
                  <a:prstClr val="black">
                    <a:tint val="75000"/>
                  </a:prstClr>
                </a:solidFill>
              </a:rPr>
              <a:pPr/>
              <a:t>10/23/2013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06B3DCA-B383-4F70-B03C-7C8B7A23ABCB}"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282246585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9A71812-8001-4E40-A0B2-C10CC0476766}" type="datetimeFigureOut">
              <a:rPr lang="en-US">
                <a:solidFill>
                  <a:prstClr val="black">
                    <a:tint val="75000"/>
                  </a:prstClr>
                </a:solidFill>
              </a:rPr>
              <a:pPr/>
              <a:t>10/23/2013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06B3DCA-B383-4F70-B03C-7C8B7A23ABCB}"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243876838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9A71812-8001-4E40-A0B2-C10CC0476766}" type="datetimeFigureOut">
              <a:rPr lang="en-US">
                <a:solidFill>
                  <a:prstClr val="black">
                    <a:tint val="75000"/>
                  </a:prstClr>
                </a:solidFill>
              </a:rPr>
              <a:pPr/>
              <a:t>10/23/2013</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206B3DCA-B383-4F70-B03C-7C8B7A23ABCB}"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196049284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9A71812-8001-4E40-A0B2-C10CC0476766}" type="datetimeFigureOut">
              <a:rPr lang="en-US">
                <a:solidFill>
                  <a:prstClr val="black">
                    <a:tint val="75000"/>
                  </a:prstClr>
                </a:solidFill>
              </a:rPr>
              <a:pPr/>
              <a:t>10/23/2013</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206B3DCA-B383-4F70-B03C-7C8B7A23ABCB}"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5199523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4909B53-6469-426C-AAAB-43E36C237475}" type="datetimeFigureOut">
              <a:rPr lang="en-US" smtClean="0"/>
              <a:pPr/>
              <a:t>10/23/2013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A699C36-82BD-4D6D-940A-E53698D99422}" type="slidenum">
              <a:rPr lang="en-US" smtClean="0"/>
              <a:pPr/>
              <a:t>‹#›</a:t>
            </a:fld>
            <a:endParaRPr lang="en-US" dirty="0"/>
          </a:p>
        </p:txBody>
      </p:sp>
    </p:spTree>
    <p:extLst>
      <p:ext uri="{BB962C8B-B14F-4D97-AF65-F5344CB8AC3E}">
        <p14:creationId xmlns="" xmlns:p14="http://schemas.microsoft.com/office/powerpoint/2010/main" val="239412409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A71812-8001-4E40-A0B2-C10CC0476766}" type="datetimeFigureOut">
              <a:rPr lang="en-US">
                <a:solidFill>
                  <a:prstClr val="black">
                    <a:tint val="75000"/>
                  </a:prstClr>
                </a:solidFill>
              </a:rPr>
              <a:pPr/>
              <a:t>10/23/2013</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206B3DCA-B383-4F70-B03C-7C8B7A23ABCB}"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258317957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A71812-8001-4E40-A0B2-C10CC0476766}" type="datetimeFigureOut">
              <a:rPr lang="en-US">
                <a:solidFill>
                  <a:prstClr val="black">
                    <a:tint val="75000"/>
                  </a:prstClr>
                </a:solidFill>
              </a:rPr>
              <a:pPr/>
              <a:t>10/23/2013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06B3DCA-B383-4F70-B03C-7C8B7A23ABCB}"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184639652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A71812-8001-4E40-A0B2-C10CC0476766}" type="datetimeFigureOut">
              <a:rPr lang="en-US">
                <a:solidFill>
                  <a:prstClr val="black">
                    <a:tint val="75000"/>
                  </a:prstClr>
                </a:solidFill>
              </a:rPr>
              <a:pPr/>
              <a:t>10/23/2013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06B3DCA-B383-4F70-B03C-7C8B7A23ABCB}"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156024804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A71812-8001-4E40-A0B2-C10CC0476766}" type="datetimeFigureOut">
              <a:rPr lang="en-US">
                <a:solidFill>
                  <a:prstClr val="black">
                    <a:tint val="75000"/>
                  </a:prstClr>
                </a:solidFill>
              </a:rPr>
              <a:pPr/>
              <a:t>10/23/2013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06B3DCA-B383-4F70-B03C-7C8B7A23ABCB}"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38484686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A71812-8001-4E40-A0B2-C10CC0476766}" type="datetimeFigureOut">
              <a:rPr lang="en-US">
                <a:solidFill>
                  <a:prstClr val="black">
                    <a:tint val="75000"/>
                  </a:prstClr>
                </a:solidFill>
              </a:rPr>
              <a:pPr/>
              <a:t>10/23/2013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06B3DCA-B383-4F70-B03C-7C8B7A23ABCB}"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298659135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9A71812-8001-4E40-A0B2-C10CC0476766}" type="datetimeFigureOut">
              <a:rPr lang="en-US">
                <a:solidFill>
                  <a:prstClr val="black">
                    <a:tint val="75000"/>
                  </a:prstClr>
                </a:solidFill>
              </a:rPr>
              <a:pPr/>
              <a:t>10/23/2013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06B3DCA-B383-4F70-B03C-7C8B7A23ABCB}"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167039855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A71812-8001-4E40-A0B2-C10CC0476766}" type="datetimeFigureOut">
              <a:rPr lang="en-US">
                <a:solidFill>
                  <a:prstClr val="black">
                    <a:tint val="75000"/>
                  </a:prstClr>
                </a:solidFill>
              </a:rPr>
              <a:pPr/>
              <a:t>10/23/2013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06B3DCA-B383-4F70-B03C-7C8B7A23ABCB}"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117092483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9A71812-8001-4E40-A0B2-C10CC0476766}" type="datetimeFigureOut">
              <a:rPr lang="en-US">
                <a:solidFill>
                  <a:prstClr val="black">
                    <a:tint val="75000"/>
                  </a:prstClr>
                </a:solidFill>
              </a:rPr>
              <a:pPr/>
              <a:t>10/23/2013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06B3DCA-B383-4F70-B03C-7C8B7A23ABCB}"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129724278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9A71812-8001-4E40-A0B2-C10CC0476766}" type="datetimeFigureOut">
              <a:rPr lang="en-US">
                <a:solidFill>
                  <a:prstClr val="black">
                    <a:tint val="75000"/>
                  </a:prstClr>
                </a:solidFill>
              </a:rPr>
              <a:pPr/>
              <a:t>10/23/2013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06B3DCA-B383-4F70-B03C-7C8B7A23ABCB}"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172977524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9A71812-8001-4E40-A0B2-C10CC0476766}" type="datetimeFigureOut">
              <a:rPr lang="en-US">
                <a:solidFill>
                  <a:prstClr val="black">
                    <a:tint val="75000"/>
                  </a:prstClr>
                </a:solidFill>
              </a:rPr>
              <a:pPr/>
              <a:t>10/23/2013</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206B3DCA-B383-4F70-B03C-7C8B7A23ABCB}"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40800440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4909B53-6469-426C-AAAB-43E36C237475}" type="datetimeFigureOut">
              <a:rPr lang="en-US" smtClean="0"/>
              <a:pPr/>
              <a:t>10/23/2013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699C36-82BD-4D6D-940A-E53698D99422}" type="slidenum">
              <a:rPr lang="en-US" smtClean="0"/>
              <a:pPr/>
              <a:t>‹#›</a:t>
            </a:fld>
            <a:endParaRPr lang="en-US" dirty="0"/>
          </a:p>
        </p:txBody>
      </p:sp>
    </p:spTree>
    <p:extLst>
      <p:ext uri="{BB962C8B-B14F-4D97-AF65-F5344CB8AC3E}">
        <p14:creationId xmlns="" xmlns:p14="http://schemas.microsoft.com/office/powerpoint/2010/main" val="399257609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9A71812-8001-4E40-A0B2-C10CC0476766}" type="datetimeFigureOut">
              <a:rPr lang="en-US">
                <a:solidFill>
                  <a:prstClr val="black">
                    <a:tint val="75000"/>
                  </a:prstClr>
                </a:solidFill>
              </a:rPr>
              <a:pPr/>
              <a:t>10/23/2013</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206B3DCA-B383-4F70-B03C-7C8B7A23ABCB}"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381906176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A71812-8001-4E40-A0B2-C10CC0476766}" type="datetimeFigureOut">
              <a:rPr lang="en-US">
                <a:solidFill>
                  <a:prstClr val="black">
                    <a:tint val="75000"/>
                  </a:prstClr>
                </a:solidFill>
              </a:rPr>
              <a:pPr/>
              <a:t>10/23/2013</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206B3DCA-B383-4F70-B03C-7C8B7A23ABCB}"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165257304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A71812-8001-4E40-A0B2-C10CC0476766}" type="datetimeFigureOut">
              <a:rPr lang="en-US">
                <a:solidFill>
                  <a:prstClr val="black">
                    <a:tint val="75000"/>
                  </a:prstClr>
                </a:solidFill>
              </a:rPr>
              <a:pPr/>
              <a:t>10/23/2013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06B3DCA-B383-4F70-B03C-7C8B7A23ABCB}"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14246432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A71812-8001-4E40-A0B2-C10CC0476766}" type="datetimeFigureOut">
              <a:rPr lang="en-US">
                <a:solidFill>
                  <a:prstClr val="black">
                    <a:tint val="75000"/>
                  </a:prstClr>
                </a:solidFill>
              </a:rPr>
              <a:pPr/>
              <a:t>10/23/2013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06B3DCA-B383-4F70-B03C-7C8B7A23ABCB}"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407520512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A71812-8001-4E40-A0B2-C10CC0476766}" type="datetimeFigureOut">
              <a:rPr lang="en-US">
                <a:solidFill>
                  <a:prstClr val="black">
                    <a:tint val="75000"/>
                  </a:prstClr>
                </a:solidFill>
              </a:rPr>
              <a:pPr/>
              <a:t>10/23/2013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06B3DCA-B383-4F70-B03C-7C8B7A23ABCB}"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87638325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A71812-8001-4E40-A0B2-C10CC0476766}" type="datetimeFigureOut">
              <a:rPr lang="en-US">
                <a:solidFill>
                  <a:prstClr val="black">
                    <a:tint val="75000"/>
                  </a:prstClr>
                </a:solidFill>
              </a:rPr>
              <a:pPr/>
              <a:t>10/23/2013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06B3DCA-B383-4F70-B03C-7C8B7A23ABCB}"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112880829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9A71812-8001-4E40-A0B2-C10CC0476766}" type="datetimeFigureOut">
              <a:rPr lang="en-US">
                <a:solidFill>
                  <a:prstClr val="black">
                    <a:tint val="75000"/>
                  </a:prstClr>
                </a:solidFill>
              </a:rPr>
              <a:pPr/>
              <a:t>10/23/2013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06B3DCA-B383-4F70-B03C-7C8B7A23ABCB}"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194201348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A71812-8001-4E40-A0B2-C10CC0476766}" type="datetimeFigureOut">
              <a:rPr lang="en-US">
                <a:solidFill>
                  <a:prstClr val="black">
                    <a:tint val="75000"/>
                  </a:prstClr>
                </a:solidFill>
              </a:rPr>
              <a:pPr/>
              <a:t>10/23/2013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06B3DCA-B383-4F70-B03C-7C8B7A23ABCB}"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148112803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9A71812-8001-4E40-A0B2-C10CC0476766}" type="datetimeFigureOut">
              <a:rPr lang="en-US">
                <a:solidFill>
                  <a:prstClr val="black">
                    <a:tint val="75000"/>
                  </a:prstClr>
                </a:solidFill>
              </a:rPr>
              <a:pPr/>
              <a:t>10/23/2013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06B3DCA-B383-4F70-B03C-7C8B7A23ABCB}"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383550090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9A71812-8001-4E40-A0B2-C10CC0476766}" type="datetimeFigureOut">
              <a:rPr lang="en-US">
                <a:solidFill>
                  <a:prstClr val="black">
                    <a:tint val="75000"/>
                  </a:prstClr>
                </a:solidFill>
              </a:rPr>
              <a:pPr/>
              <a:t>10/23/2013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06B3DCA-B383-4F70-B03C-7C8B7A23ABCB}"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39303010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4909B53-6469-426C-AAAB-43E36C237475}" type="datetimeFigureOut">
              <a:rPr lang="en-US" smtClean="0"/>
              <a:pPr/>
              <a:t>10/23/2013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699C36-82BD-4D6D-940A-E53698D99422}" type="slidenum">
              <a:rPr lang="en-US" smtClean="0"/>
              <a:pPr/>
              <a:t>‹#›</a:t>
            </a:fld>
            <a:endParaRPr lang="en-US" dirty="0"/>
          </a:p>
        </p:txBody>
      </p:sp>
    </p:spTree>
    <p:extLst>
      <p:ext uri="{BB962C8B-B14F-4D97-AF65-F5344CB8AC3E}">
        <p14:creationId xmlns="" xmlns:p14="http://schemas.microsoft.com/office/powerpoint/2010/main" val="331188960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9A71812-8001-4E40-A0B2-C10CC0476766}" type="datetimeFigureOut">
              <a:rPr lang="en-US">
                <a:solidFill>
                  <a:prstClr val="black">
                    <a:tint val="75000"/>
                  </a:prstClr>
                </a:solidFill>
              </a:rPr>
              <a:pPr/>
              <a:t>10/23/2013</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206B3DCA-B383-4F70-B03C-7C8B7A23ABCB}"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250934338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9A71812-8001-4E40-A0B2-C10CC0476766}" type="datetimeFigureOut">
              <a:rPr lang="en-US">
                <a:solidFill>
                  <a:prstClr val="black">
                    <a:tint val="75000"/>
                  </a:prstClr>
                </a:solidFill>
              </a:rPr>
              <a:pPr/>
              <a:t>10/23/2013</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206B3DCA-B383-4F70-B03C-7C8B7A23ABCB}"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78971383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A71812-8001-4E40-A0B2-C10CC0476766}" type="datetimeFigureOut">
              <a:rPr lang="en-US">
                <a:solidFill>
                  <a:prstClr val="black">
                    <a:tint val="75000"/>
                  </a:prstClr>
                </a:solidFill>
              </a:rPr>
              <a:pPr/>
              <a:t>10/23/2013</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206B3DCA-B383-4F70-B03C-7C8B7A23ABCB}"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111996813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A71812-8001-4E40-A0B2-C10CC0476766}" type="datetimeFigureOut">
              <a:rPr lang="en-US">
                <a:solidFill>
                  <a:prstClr val="black">
                    <a:tint val="75000"/>
                  </a:prstClr>
                </a:solidFill>
              </a:rPr>
              <a:pPr/>
              <a:t>10/23/2013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06B3DCA-B383-4F70-B03C-7C8B7A23ABCB}"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142583739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9A71812-8001-4E40-A0B2-C10CC0476766}" type="datetimeFigureOut">
              <a:rPr lang="en-US">
                <a:solidFill>
                  <a:prstClr val="black">
                    <a:tint val="75000"/>
                  </a:prstClr>
                </a:solidFill>
              </a:rPr>
              <a:pPr/>
              <a:t>10/23/2013</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206B3DCA-B383-4F70-B03C-7C8B7A23ABCB}"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242806636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A71812-8001-4E40-A0B2-C10CC0476766}" type="datetimeFigureOut">
              <a:rPr lang="en-US">
                <a:solidFill>
                  <a:prstClr val="black">
                    <a:tint val="75000"/>
                  </a:prstClr>
                </a:solidFill>
              </a:rPr>
              <a:pPr/>
              <a:t>10/23/2013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06B3DCA-B383-4F70-B03C-7C8B7A23ABCB}"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86809323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A71812-8001-4E40-A0B2-C10CC0476766}" type="datetimeFigureOut">
              <a:rPr lang="en-US">
                <a:solidFill>
                  <a:prstClr val="black">
                    <a:tint val="75000"/>
                  </a:prstClr>
                </a:solidFill>
              </a:rPr>
              <a:pPr/>
              <a:t>10/23/2013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06B3DCA-B383-4F70-B03C-7C8B7A23ABCB}" type="slidenum">
              <a:rPr lang="en-US">
                <a:solidFill>
                  <a:prstClr val="black">
                    <a:tint val="75000"/>
                  </a:prstClr>
                </a:solidFill>
              </a:rPr>
              <a:pPr/>
              <a:t>‹#›</a:t>
            </a:fld>
            <a:endParaRPr lang="en-US">
              <a:solidFill>
                <a:prstClr val="black">
                  <a:tint val="75000"/>
                </a:prstClr>
              </a:solidFill>
            </a:endParaRPr>
          </a:p>
        </p:txBody>
      </p:sp>
    </p:spTree>
    <p:extLst>
      <p:ext uri="{BB962C8B-B14F-4D97-AF65-F5344CB8AC3E}">
        <p14:creationId xmlns="" xmlns:p14="http://schemas.microsoft.com/office/powerpoint/2010/main" val="244039545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C9A71812-8001-4E40-A0B2-C10CC0476766}" type="datetimeFigureOut">
              <a:rPr lang="en-US" smtClean="0">
                <a:solidFill>
                  <a:prstClr val="black">
                    <a:tint val="75000"/>
                  </a:prstClr>
                </a:solidFill>
              </a:rPr>
              <a:pPr/>
              <a:t>10/23/2013</a:t>
            </a:fld>
            <a:endParaRPr lang="en-US">
              <a:solidFill>
                <a:prstClr val="black">
                  <a:tint val="75000"/>
                </a:prstClr>
              </a:solidFill>
            </a:endParaRPr>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solidFill>
                <a:prstClr val="black">
                  <a:tint val="75000"/>
                </a:prstClr>
              </a:solidFill>
            </a:endParaRPr>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206B3DCA-B383-4F70-B03C-7C8B7A23ABC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C9A71812-8001-4E40-A0B2-C10CC0476766}" type="datetimeFigureOut">
              <a:rPr lang="en-US" smtClean="0">
                <a:solidFill>
                  <a:prstClr val="black">
                    <a:tint val="75000"/>
                  </a:prstClr>
                </a:solidFill>
              </a:rPr>
              <a:pPr/>
              <a:t>10/23/2013</a:t>
            </a:fld>
            <a:endParaRPr lang="en-US">
              <a:solidFill>
                <a:prstClr val="black">
                  <a:tint val="75000"/>
                </a:prstClr>
              </a:solidFill>
            </a:endParaRPr>
          </a:p>
        </p:txBody>
      </p:sp>
      <p:sp>
        <p:nvSpPr>
          <p:cNvPr id="5" name="Footer Placeholder 4"/>
          <p:cNvSpPr>
            <a:spLocks noGrp="1"/>
          </p:cNvSpPr>
          <p:nvPr>
            <p:ph type="ftr" sz="quarter" idx="11"/>
          </p:nvPr>
        </p:nvSpPr>
        <p:spPr>
          <a:xfrm>
            <a:off x="457200" y="6480969"/>
            <a:ext cx="4260056" cy="300831"/>
          </a:xfrm>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06B3DCA-B383-4F70-B03C-7C8B7A23ABC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C9A71812-8001-4E40-A0B2-C10CC0476766}" type="datetimeFigureOut">
              <a:rPr lang="en-US" smtClean="0">
                <a:solidFill>
                  <a:prstClr val="black">
                    <a:tint val="75000"/>
                  </a:prstClr>
                </a:solidFill>
              </a:rPr>
              <a:pPr/>
              <a:t>10/23/2013</a:t>
            </a:fld>
            <a:endParaRPr lang="en-US">
              <a:solidFill>
                <a:prstClr val="black">
                  <a:tint val="75000"/>
                </a:prstClr>
              </a:solidFill>
            </a:endParaRPr>
          </a:p>
        </p:txBody>
      </p:sp>
      <p:sp>
        <p:nvSpPr>
          <p:cNvPr id="5" name="Footer Placeholder 4"/>
          <p:cNvSpPr>
            <a:spLocks noGrp="1"/>
          </p:cNvSpPr>
          <p:nvPr>
            <p:ph type="ftr" sz="quarter" idx="11"/>
          </p:nvPr>
        </p:nvSpPr>
        <p:spPr>
          <a:xfrm>
            <a:off x="2619376" y="6480969"/>
            <a:ext cx="4260056" cy="300831"/>
          </a:xfrm>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a:xfrm>
            <a:off x="8451056" y="809624"/>
            <a:ext cx="502920" cy="300831"/>
          </a:xfrm>
        </p:spPr>
        <p:txBody>
          <a:bodyPr/>
          <a:lstStyle/>
          <a:p>
            <a:fld id="{206B3DCA-B383-4F70-B03C-7C8B7A23ABCB}" type="slidenum">
              <a:rPr lang="en-US" smtClean="0">
                <a:solidFill>
                  <a:prstClr val="black">
                    <a:tint val="75000"/>
                  </a:prstClr>
                </a:solidFill>
              </a:rPr>
              <a:pPr/>
              <a:t>‹#›</a:t>
            </a:fld>
            <a:endParaRPr lang="en-US">
              <a:solidFill>
                <a:prstClr val="black">
                  <a:tint val="75000"/>
                </a:prstClr>
              </a:solidFill>
            </a:endParaRPr>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4909B53-6469-426C-AAAB-43E36C237475}" type="datetimeFigureOut">
              <a:rPr lang="en-US" smtClean="0"/>
              <a:pPr/>
              <a:t>10/23/2013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699C36-82BD-4D6D-940A-E53698D99422}" type="slidenum">
              <a:rPr lang="en-US" smtClean="0"/>
              <a:pPr/>
              <a:t>‹#›</a:t>
            </a:fld>
            <a:endParaRPr lang="en-US" dirty="0"/>
          </a:p>
        </p:txBody>
      </p:sp>
    </p:spTree>
    <p:extLst>
      <p:ext uri="{BB962C8B-B14F-4D97-AF65-F5344CB8AC3E}">
        <p14:creationId xmlns="" xmlns:p14="http://schemas.microsoft.com/office/powerpoint/2010/main" val="381354104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C9A71812-8001-4E40-A0B2-C10CC0476766}" type="datetimeFigureOut">
              <a:rPr lang="en-US" smtClean="0">
                <a:solidFill>
                  <a:prstClr val="black">
                    <a:tint val="75000"/>
                  </a:prstClr>
                </a:solidFill>
              </a:rPr>
              <a:pPr/>
              <a:t>10/23/2013</a:t>
            </a:fld>
            <a:endParaRPr lang="en-US">
              <a:solidFill>
                <a:prstClr val="black">
                  <a:tint val="75000"/>
                </a:prstClr>
              </a:solidFill>
            </a:endParaRPr>
          </a:p>
        </p:txBody>
      </p:sp>
      <p:sp>
        <p:nvSpPr>
          <p:cNvPr id="6" name="Footer Placeholder 5"/>
          <p:cNvSpPr>
            <a:spLocks noGrp="1"/>
          </p:cNvSpPr>
          <p:nvPr>
            <p:ph type="ftr" sz="quarter" idx="11"/>
          </p:nvPr>
        </p:nvSpPr>
        <p:spPr>
          <a:xfrm>
            <a:off x="457200" y="6480969"/>
            <a:ext cx="4260056" cy="301752"/>
          </a:xfrm>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a:xfrm>
            <a:off x="7589520" y="6480969"/>
            <a:ext cx="502920" cy="301752"/>
          </a:xfrm>
        </p:spPr>
        <p:txBody>
          <a:bodyPr/>
          <a:lstStyle/>
          <a:p>
            <a:fld id="{206B3DCA-B383-4F70-B03C-7C8B7A23ABC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C9A71812-8001-4E40-A0B2-C10CC0476766}" type="datetimeFigureOut">
              <a:rPr lang="en-US" smtClean="0">
                <a:solidFill>
                  <a:prstClr val="black">
                    <a:tint val="75000"/>
                  </a:prstClr>
                </a:solidFill>
              </a:rPr>
              <a:pPr/>
              <a:t>10/23/2013</a:t>
            </a:fld>
            <a:endParaRPr lang="en-US">
              <a:solidFill>
                <a:prstClr val="black">
                  <a:tint val="75000"/>
                </a:prstClr>
              </a:solidFill>
            </a:endParaRPr>
          </a:p>
        </p:txBody>
      </p:sp>
      <p:sp>
        <p:nvSpPr>
          <p:cNvPr id="8" name="Footer Placeholder 7"/>
          <p:cNvSpPr>
            <a:spLocks noGrp="1"/>
          </p:cNvSpPr>
          <p:nvPr>
            <p:ph type="ftr" sz="quarter" idx="11"/>
          </p:nvPr>
        </p:nvSpPr>
        <p:spPr>
          <a:xfrm>
            <a:off x="457200" y="6480969"/>
            <a:ext cx="4261104" cy="301752"/>
          </a:xfrm>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206B3DCA-B383-4F70-B03C-7C8B7A23ABCB}" type="slidenum">
              <a:rPr lang="en-US" smtClean="0">
                <a:solidFill>
                  <a:prstClr val="black">
                    <a:tint val="75000"/>
                  </a:prstClr>
                </a:solidFill>
              </a:rPr>
              <a:pPr/>
              <a:t>‹#›</a:t>
            </a:fld>
            <a:endParaRPr lang="en-US">
              <a:solidFill>
                <a:prstClr val="black">
                  <a:tint val="75000"/>
                </a:prstClr>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9A71812-8001-4E40-A0B2-C10CC0476766}" type="datetimeFigureOut">
              <a:rPr lang="en-US" smtClean="0">
                <a:solidFill>
                  <a:prstClr val="black">
                    <a:tint val="75000"/>
                  </a:prstClr>
                </a:solidFill>
              </a:rPr>
              <a:pPr/>
              <a:t>10/23/2013</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206B3DCA-B383-4F70-B03C-7C8B7A23ABC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C9A71812-8001-4E40-A0B2-C10CC0476766}" type="datetimeFigureOut">
              <a:rPr lang="en-US" smtClean="0">
                <a:solidFill>
                  <a:prstClr val="black">
                    <a:tint val="75000"/>
                  </a:prstClr>
                </a:solidFill>
              </a:rPr>
              <a:pPr/>
              <a:t>10/23/2013</a:t>
            </a:fld>
            <a:endParaRPr lang="en-US">
              <a:solidFill>
                <a:prstClr val="black">
                  <a:tint val="75000"/>
                </a:prstClr>
              </a:solidFill>
            </a:endParaRPr>
          </a:p>
        </p:txBody>
      </p:sp>
      <p:sp>
        <p:nvSpPr>
          <p:cNvPr id="3" name="Footer Placeholder 2"/>
          <p:cNvSpPr>
            <a:spLocks noGrp="1"/>
          </p:cNvSpPr>
          <p:nvPr>
            <p:ph type="ftr" sz="quarter" idx="11"/>
          </p:nvPr>
        </p:nvSpPr>
        <p:spPr>
          <a:xfrm>
            <a:off x="457200" y="6481890"/>
            <a:ext cx="4260056" cy="300831"/>
          </a:xfrm>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a:xfrm>
            <a:off x="7589520" y="6480969"/>
            <a:ext cx="502920" cy="301752"/>
          </a:xfrm>
        </p:spPr>
        <p:txBody>
          <a:bodyPr/>
          <a:lstStyle/>
          <a:p>
            <a:fld id="{206B3DCA-B383-4F70-B03C-7C8B7A23ABC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C9A71812-8001-4E40-A0B2-C10CC0476766}" type="datetimeFigureOut">
              <a:rPr lang="en-US" smtClean="0">
                <a:solidFill>
                  <a:prstClr val="black">
                    <a:tint val="75000"/>
                  </a:prstClr>
                </a:solidFill>
              </a:rPr>
              <a:pPr/>
              <a:t>10/23/2013</a:t>
            </a:fld>
            <a:endParaRPr lang="en-US">
              <a:solidFill>
                <a:prstClr val="black">
                  <a:tint val="75000"/>
                </a:prstClr>
              </a:solidFill>
            </a:endParaRPr>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solidFill>
                <a:prstClr val="black">
                  <a:tint val="75000"/>
                </a:prstClr>
              </a:solidFill>
            </a:endParaRPr>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206B3DCA-B383-4F70-B03C-7C8B7A23ABCB}" type="slidenum">
              <a:rPr lang="en-US" smtClean="0">
                <a:solidFill>
                  <a:prstClr val="black">
                    <a:tint val="75000"/>
                  </a:prstClr>
                </a:solidFill>
              </a:rPr>
              <a:pPr/>
              <a:t>‹#›</a:t>
            </a:fld>
            <a:endParaRPr lang="en-US">
              <a:solidFill>
                <a:prstClr val="black">
                  <a:tint val="75000"/>
                </a:prstClr>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C9A71812-8001-4E40-A0B2-C10CC0476766}" type="datetimeFigureOut">
              <a:rPr lang="en-US" smtClean="0">
                <a:solidFill>
                  <a:prstClr val="black">
                    <a:tint val="75000"/>
                  </a:prstClr>
                </a:solidFill>
              </a:rPr>
              <a:pPr/>
              <a:t>10/23/2013</a:t>
            </a:fld>
            <a:endParaRPr lang="en-US">
              <a:solidFill>
                <a:prstClr val="black">
                  <a:tint val="75000"/>
                </a:prstClr>
              </a:solidFill>
            </a:endParaRPr>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solidFill>
                <a:prstClr val="black">
                  <a:tint val="75000"/>
                </a:prstClr>
              </a:solidFill>
            </a:endParaRPr>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206B3DCA-B383-4F70-B03C-7C8B7A23ABCB}" type="slidenum">
              <a:rPr lang="en-US" smtClean="0">
                <a:solidFill>
                  <a:prstClr val="black">
                    <a:tint val="75000"/>
                  </a:prstClr>
                </a:solidFill>
              </a:rPr>
              <a:pPr/>
              <a:t>‹#›</a:t>
            </a:fld>
            <a:endParaRPr lang="en-US">
              <a:solidFill>
                <a:prstClr val="black">
                  <a:tint val="75000"/>
                </a:prstClr>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9A71812-8001-4E40-A0B2-C10CC0476766}" type="datetimeFigureOut">
              <a:rPr lang="en-US" smtClean="0">
                <a:solidFill>
                  <a:prstClr val="black">
                    <a:tint val="75000"/>
                  </a:prstClr>
                </a:solidFill>
              </a:rPr>
              <a:pPr/>
              <a:t>10/23/2013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06B3DCA-B383-4F70-B03C-7C8B7A23ABC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9A71812-8001-4E40-A0B2-C10CC0476766}" type="datetimeFigureOut">
              <a:rPr lang="en-US" smtClean="0">
                <a:solidFill>
                  <a:prstClr val="black">
                    <a:tint val="75000"/>
                  </a:prstClr>
                </a:solidFill>
              </a:rPr>
              <a:pPr/>
              <a:t>10/23/2013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206B3DCA-B383-4F70-B03C-7C8B7A23ABC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4909B53-6469-426C-AAAB-43E36C237475}" type="datetimeFigureOut">
              <a:rPr lang="en-US" smtClean="0"/>
              <a:pPr/>
              <a:t>10/23/2013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A699C36-82BD-4D6D-940A-E53698D99422}" type="slidenum">
              <a:rPr lang="en-US" smtClean="0"/>
              <a:pPr/>
              <a:t>‹#›</a:t>
            </a:fld>
            <a:endParaRPr lang="en-US" dirty="0"/>
          </a:p>
        </p:txBody>
      </p:sp>
    </p:spTree>
    <p:extLst>
      <p:ext uri="{BB962C8B-B14F-4D97-AF65-F5344CB8AC3E}">
        <p14:creationId xmlns="" xmlns:p14="http://schemas.microsoft.com/office/powerpoint/2010/main" val="37294660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4909B53-6469-426C-AAAB-43E36C237475}" type="datetimeFigureOut">
              <a:rPr lang="en-US" smtClean="0"/>
              <a:pPr/>
              <a:t>10/23/2013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A699C36-82BD-4D6D-940A-E53698D99422}" type="slidenum">
              <a:rPr lang="en-US" smtClean="0"/>
              <a:pPr/>
              <a:t>‹#›</a:t>
            </a:fld>
            <a:endParaRPr lang="en-US" dirty="0"/>
          </a:p>
        </p:txBody>
      </p:sp>
    </p:spTree>
    <p:extLst>
      <p:ext uri="{BB962C8B-B14F-4D97-AF65-F5344CB8AC3E}">
        <p14:creationId xmlns="" xmlns:p14="http://schemas.microsoft.com/office/powerpoint/2010/main" val="39019993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909B53-6469-426C-AAAB-43E36C237475}" type="datetimeFigureOut">
              <a:rPr lang="en-US" smtClean="0"/>
              <a:pPr/>
              <a:t>10/23/2013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99C36-82BD-4D6D-940A-E53698D99422}" type="slidenum">
              <a:rPr lang="en-US" smtClean="0"/>
              <a:pPr/>
              <a:t>‹#›</a:t>
            </a:fld>
            <a:endParaRPr lang="en-US" dirty="0"/>
          </a:p>
        </p:txBody>
      </p:sp>
    </p:spTree>
    <p:extLst>
      <p:ext uri="{BB962C8B-B14F-4D97-AF65-F5344CB8AC3E}">
        <p14:creationId xmlns="" xmlns:p14="http://schemas.microsoft.com/office/powerpoint/2010/main" val="592302118"/>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A71812-8001-4E40-A0B2-C10CC0476766}" type="datetimeFigureOut">
              <a:rPr lang="en-US" smtClean="0">
                <a:solidFill>
                  <a:prstClr val="black">
                    <a:tint val="75000"/>
                  </a:prstClr>
                </a:solidFill>
              </a:rPr>
              <a:pPr/>
              <a:t>10/23/2013</a:t>
            </a:fld>
            <a:endParaRPr lang="en-US" smtClean="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smtClean="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6B3DCA-B383-4F70-B03C-7C8B7A23ABCB}" type="slidenum">
              <a:rPr lang="en-US" smtClean="0">
                <a:solidFill>
                  <a:prstClr val="black">
                    <a:tint val="75000"/>
                  </a:prstClr>
                </a:solidFill>
              </a:rPr>
              <a:pPr/>
              <a:t>‹#›</a:t>
            </a:fld>
            <a:endParaRPr lang="en-US" smtClean="0">
              <a:solidFill>
                <a:prstClr val="black">
                  <a:tint val="75000"/>
                </a:prstClr>
              </a:solidFill>
            </a:endParaRPr>
          </a:p>
        </p:txBody>
      </p:sp>
    </p:spTree>
    <p:extLst>
      <p:ext uri="{BB962C8B-B14F-4D97-AF65-F5344CB8AC3E}">
        <p14:creationId xmlns="" xmlns:p14="http://schemas.microsoft.com/office/powerpoint/2010/main" val="379999995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A71812-8001-4E40-A0B2-C10CC0476766}" type="datetimeFigureOut">
              <a:rPr lang="en-US" smtClean="0">
                <a:solidFill>
                  <a:prstClr val="black">
                    <a:tint val="75000"/>
                  </a:prstClr>
                </a:solidFill>
              </a:rPr>
              <a:pPr/>
              <a:t>10/23/2013</a:t>
            </a:fld>
            <a:endParaRPr lang="en-US" smtClean="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smtClean="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6B3DCA-B383-4F70-B03C-7C8B7A23ABCB}" type="slidenum">
              <a:rPr lang="en-US" smtClean="0">
                <a:solidFill>
                  <a:prstClr val="black">
                    <a:tint val="75000"/>
                  </a:prstClr>
                </a:solidFill>
              </a:rPr>
              <a:pPr/>
              <a:t>‹#›</a:t>
            </a:fld>
            <a:endParaRPr lang="en-US" smtClean="0">
              <a:solidFill>
                <a:prstClr val="black">
                  <a:tint val="75000"/>
                </a:prstClr>
              </a:solidFill>
            </a:endParaRPr>
          </a:p>
        </p:txBody>
      </p:sp>
    </p:spTree>
    <p:extLst>
      <p:ext uri="{BB962C8B-B14F-4D97-AF65-F5344CB8AC3E}">
        <p14:creationId xmlns="" xmlns:p14="http://schemas.microsoft.com/office/powerpoint/2010/main" val="206069609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A71812-8001-4E40-A0B2-C10CC0476766}" type="datetimeFigureOut">
              <a:rPr lang="en-US" smtClean="0">
                <a:solidFill>
                  <a:prstClr val="black">
                    <a:tint val="75000"/>
                  </a:prstClr>
                </a:solidFill>
              </a:rPr>
              <a:pPr/>
              <a:t>10/23/2013</a:t>
            </a:fld>
            <a:endParaRPr lang="en-US" smtClean="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smtClean="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6B3DCA-B383-4F70-B03C-7C8B7A23ABCB}" type="slidenum">
              <a:rPr lang="en-US" smtClean="0">
                <a:solidFill>
                  <a:prstClr val="black">
                    <a:tint val="75000"/>
                  </a:prstClr>
                </a:solidFill>
              </a:rPr>
              <a:pPr/>
              <a:t>‹#›</a:t>
            </a:fld>
            <a:endParaRPr lang="en-US" smtClean="0">
              <a:solidFill>
                <a:prstClr val="black">
                  <a:tint val="75000"/>
                </a:prstClr>
              </a:solidFill>
            </a:endParaRPr>
          </a:p>
        </p:txBody>
      </p:sp>
    </p:spTree>
    <p:extLst>
      <p:ext uri="{BB962C8B-B14F-4D97-AF65-F5344CB8AC3E}">
        <p14:creationId xmlns="" xmlns:p14="http://schemas.microsoft.com/office/powerpoint/2010/main" val="339223332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A71812-8001-4E40-A0B2-C10CC0476766}" type="datetimeFigureOut">
              <a:rPr lang="en-US" smtClean="0">
                <a:solidFill>
                  <a:prstClr val="black">
                    <a:tint val="75000"/>
                  </a:prstClr>
                </a:solidFill>
              </a:rPr>
              <a:pPr/>
              <a:t>10/23/2013</a:t>
            </a:fld>
            <a:endParaRPr lang="en-US" smtClean="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smtClean="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6B3DCA-B383-4F70-B03C-7C8B7A23ABCB}" type="slidenum">
              <a:rPr lang="en-US" smtClean="0">
                <a:solidFill>
                  <a:prstClr val="black">
                    <a:tint val="75000"/>
                  </a:prstClr>
                </a:solidFill>
              </a:rPr>
              <a:pPr/>
              <a:t>‹#›</a:t>
            </a:fld>
            <a:endParaRPr lang="en-US" smtClean="0">
              <a:solidFill>
                <a:prstClr val="black">
                  <a:tint val="75000"/>
                </a:prstClr>
              </a:solidFill>
            </a:endParaRPr>
          </a:p>
        </p:txBody>
      </p:sp>
    </p:spTree>
    <p:extLst>
      <p:ext uri="{BB962C8B-B14F-4D97-AF65-F5344CB8AC3E}">
        <p14:creationId xmlns="" xmlns:p14="http://schemas.microsoft.com/office/powerpoint/2010/main" val="1429109078"/>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A71812-8001-4E40-A0B2-C10CC0476766}" type="datetimeFigureOut">
              <a:rPr lang="en-US" smtClean="0">
                <a:solidFill>
                  <a:prstClr val="black">
                    <a:tint val="75000"/>
                  </a:prstClr>
                </a:solidFill>
              </a:rPr>
              <a:pPr/>
              <a:t>10/23/2013</a:t>
            </a:fld>
            <a:endParaRPr lang="en-US" smtClean="0">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smtClean="0">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6B3DCA-B383-4F70-B03C-7C8B7A23ABCB}" type="slidenum">
              <a:rPr lang="en-US" smtClean="0">
                <a:solidFill>
                  <a:prstClr val="black">
                    <a:tint val="75000"/>
                  </a:prstClr>
                </a:solidFill>
              </a:rPr>
              <a:pPr/>
              <a:t>‹#›</a:t>
            </a:fld>
            <a:endParaRPr lang="en-US" smtClean="0">
              <a:solidFill>
                <a:prstClr val="black">
                  <a:tint val="75000"/>
                </a:prstClr>
              </a:solidFill>
            </a:endParaRPr>
          </a:p>
        </p:txBody>
      </p:sp>
    </p:spTree>
    <p:extLst>
      <p:ext uri="{BB962C8B-B14F-4D97-AF65-F5344CB8AC3E}">
        <p14:creationId xmlns="" xmlns:p14="http://schemas.microsoft.com/office/powerpoint/2010/main" val="2910032541"/>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54909B53-6469-426C-AAAB-43E36C237475}" type="datetimeFigureOut">
              <a:rPr lang="en-US" smtClean="0"/>
              <a:pPr/>
              <a:t>10/23/2013</a:t>
            </a:fld>
            <a:endParaRPr lang="en-US" dirty="0"/>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dirty="0"/>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8A699C36-82BD-4D6D-940A-E53698D99422}"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7.xml"/></Relationships>
</file>

<file path=ppt/slides/_rels/slide14.xml.rels><?xml version="1.0" encoding="UTF-8" standalone="yes"?>
<Relationships xmlns="http://schemas.openxmlformats.org/package/2006/relationships"><Relationship Id="rId3" Type="http://schemas.openxmlformats.org/officeDocument/2006/relationships/hyperlink" Target="http://www.youtube.com/watch?v=deH6VPjQIP8" TargetMode="External"/><Relationship Id="rId2" Type="http://schemas.openxmlformats.org/officeDocument/2006/relationships/notesSlide" Target="../notesSlides/notesSlide14.xml"/><Relationship Id="rId1" Type="http://schemas.openxmlformats.org/officeDocument/2006/relationships/slideLayout" Target="../slideLayouts/slideLayout5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8.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7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219201"/>
            <a:ext cx="7696200" cy="2381250"/>
          </a:xfrm>
        </p:spPr>
        <p:txBody>
          <a:bodyPr/>
          <a:lstStyle/>
          <a:p>
            <a:r>
              <a:rPr lang="en-US" dirty="0" smtClean="0">
                <a:latin typeface="Times New Roman" panose="02020603050405020304" pitchFamily="18" charset="0"/>
                <a:cs typeface="Times New Roman" panose="02020603050405020304" pitchFamily="18" charset="0"/>
              </a:rPr>
              <a:t>Presentation on </a:t>
            </a:r>
            <a:r>
              <a:rPr lang="en-US" i="1" dirty="0" smtClean="0">
                <a:latin typeface="Times New Roman" panose="02020603050405020304" pitchFamily="18" charset="0"/>
                <a:cs typeface="Times New Roman" panose="02020603050405020304" pitchFamily="18" charset="0"/>
              </a:rPr>
              <a:t>Beloved</a:t>
            </a:r>
            <a:endParaRPr lang="en-US" i="1"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p:txBody>
          <a:bodyPr/>
          <a:lstStyle/>
          <a:p>
            <a:r>
              <a:rPr lang="en-US" dirty="0" smtClean="0">
                <a:latin typeface="Times New Roman" panose="02020603050405020304" pitchFamily="18" charset="0"/>
                <a:cs typeface="Times New Roman" panose="02020603050405020304" pitchFamily="18" charset="0"/>
              </a:rPr>
              <a:t>By: Allison Revel</a:t>
            </a:r>
          </a:p>
          <a:p>
            <a:r>
              <a:rPr lang="en-US" dirty="0" smtClean="0">
                <a:latin typeface="Times New Roman" panose="02020603050405020304" pitchFamily="18" charset="0"/>
                <a:cs typeface="Times New Roman" panose="02020603050405020304" pitchFamily="18" charset="0"/>
              </a:rPr>
              <a:t>    Xiaoli Chen</a:t>
            </a:r>
          </a:p>
          <a:p>
            <a:r>
              <a:rPr lang="en-US" dirty="0" smtClean="0">
                <a:latin typeface="Times New Roman" panose="02020603050405020304" pitchFamily="18" charset="0"/>
                <a:cs typeface="Times New Roman" panose="02020603050405020304" pitchFamily="18" charset="0"/>
              </a:rPr>
              <a:t>    Tori Hewitt</a:t>
            </a:r>
          </a:p>
          <a:p>
            <a:endParaRPr lang="en-US" dirty="0"/>
          </a:p>
        </p:txBody>
      </p:sp>
    </p:spTree>
    <p:extLst>
      <p:ext uri="{BB962C8B-B14F-4D97-AF65-F5344CB8AC3E}">
        <p14:creationId xmlns="" xmlns:p14="http://schemas.microsoft.com/office/powerpoint/2010/main" val="340055773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life she lives in</a:t>
            </a:r>
            <a:endParaRPr lang="en-US" dirty="0"/>
          </a:p>
        </p:txBody>
      </p:sp>
      <p:sp>
        <p:nvSpPr>
          <p:cNvPr id="3" name="Content Placeholder 2"/>
          <p:cNvSpPr>
            <a:spLocks noGrp="1"/>
          </p:cNvSpPr>
          <p:nvPr>
            <p:ph idx="1"/>
          </p:nvPr>
        </p:nvSpPr>
        <p:spPr/>
        <p:txBody>
          <a:bodyPr>
            <a:normAutofit/>
          </a:bodyPr>
          <a:lstStyle/>
          <a:p>
            <a:pPr marL="0" indent="0">
              <a:buNone/>
            </a:pPr>
            <a:r>
              <a:rPr lang="en-US" sz="2000" dirty="0" smtClean="0"/>
              <a:t>Denver lives alone with her mother at 124. She is isolated by the community and keeps thoughts and feelings to herself.</a:t>
            </a:r>
          </a:p>
          <a:p>
            <a:r>
              <a:rPr lang="en-US" sz="2000" dirty="0" smtClean="0"/>
              <a:t>“Hot, shy, now Denver was lonely. All that leaving: first her brothers, then her grandmother-serious losses since there were no children willing to circle her in a game or hang by their knees from her porch railing.” (14)</a:t>
            </a:r>
          </a:p>
          <a:p>
            <a:endParaRPr lang="en-US" sz="2000" dirty="0" smtClean="0"/>
          </a:p>
          <a:p>
            <a:r>
              <a:rPr lang="en-US" sz="2000" dirty="0" smtClean="0"/>
              <a:t>“I can’t live here. I don’t know where to go or what to do, but I can’t live here. Nobody speaks to us. Nobody comes by. Boys don’t like me. Girls don’t either.”  (17)</a:t>
            </a:r>
          </a:p>
          <a:p>
            <a:endParaRPr lang="en-US" sz="2000" dirty="0"/>
          </a:p>
        </p:txBody>
      </p:sp>
    </p:spTree>
    <p:extLst>
      <p:ext uri="{BB962C8B-B14F-4D97-AF65-F5344CB8AC3E}">
        <p14:creationId xmlns="" xmlns:p14="http://schemas.microsoft.com/office/powerpoint/2010/main" val="26960674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Ghost companion </a:t>
            </a:r>
            <a:endParaRPr lang="en-US" dirty="0"/>
          </a:p>
        </p:txBody>
      </p:sp>
      <p:sp>
        <p:nvSpPr>
          <p:cNvPr id="3" name="Content Placeholder 2"/>
          <p:cNvSpPr>
            <a:spLocks noGrp="1"/>
          </p:cNvSpPr>
          <p:nvPr>
            <p:ph idx="1"/>
          </p:nvPr>
        </p:nvSpPr>
        <p:spPr/>
        <p:txBody>
          <a:bodyPr>
            <a:normAutofit/>
          </a:bodyPr>
          <a:lstStyle/>
          <a:p>
            <a:pPr marL="0" indent="0">
              <a:buNone/>
            </a:pPr>
            <a:r>
              <a:rPr lang="en-US" sz="1800" dirty="0" smtClean="0"/>
              <a:t>Denver finds companionship in her dead ghost sister. </a:t>
            </a:r>
          </a:p>
          <a:p>
            <a:r>
              <a:rPr lang="en-US" sz="1800" dirty="0" smtClean="0"/>
              <a:t>“</a:t>
            </a:r>
            <a:r>
              <a:rPr lang="en-US" sz="1800" dirty="0"/>
              <a:t>Now her mother was upstairs with the man who had gotten rid of the only </a:t>
            </a:r>
            <a:r>
              <a:rPr lang="en-US" sz="1800" dirty="0" smtClean="0"/>
              <a:t>other </a:t>
            </a:r>
            <a:r>
              <a:rPr lang="en-US" sz="1800" dirty="0"/>
              <a:t>company she had.” </a:t>
            </a:r>
            <a:r>
              <a:rPr lang="en-US" sz="1800" dirty="0" smtClean="0"/>
              <a:t> (23) </a:t>
            </a:r>
          </a:p>
          <a:p>
            <a:r>
              <a:rPr lang="en-US" sz="1800" dirty="0" smtClean="0"/>
              <a:t>“None could appreciate the safety of ghost company. But </a:t>
            </a:r>
            <a:r>
              <a:rPr lang="en-US" sz="1800" dirty="0"/>
              <a:t>it was gone now. Whooshed away in the blast of a hazelnut man’s shout, leaving Denver’s world </a:t>
            </a:r>
            <a:r>
              <a:rPr lang="en-US" sz="1800" dirty="0" smtClean="0"/>
              <a:t>flat…” (45)</a:t>
            </a:r>
          </a:p>
          <a:p>
            <a:pPr marL="0" indent="0">
              <a:buNone/>
            </a:pPr>
            <a:endParaRPr lang="en-US" sz="1800" dirty="0" smtClean="0"/>
          </a:p>
          <a:p>
            <a:pPr marL="0" indent="0">
              <a:buNone/>
            </a:pPr>
            <a:r>
              <a:rPr lang="en-US" sz="1800" dirty="0" smtClean="0"/>
              <a:t>When Beloved comes along, Denver finds love and responsibility. </a:t>
            </a:r>
          </a:p>
          <a:p>
            <a:r>
              <a:rPr lang="en-US" sz="1800" dirty="0" smtClean="0"/>
              <a:t>“</a:t>
            </a:r>
            <a:r>
              <a:rPr lang="en-US" sz="1800" dirty="0"/>
              <a:t>Leave us alone, Ma’am. I’m taking care of her.” “Sethe looked at her daughter and thought, Yes, she has been lonesome. Very lonesome</a:t>
            </a:r>
            <a:r>
              <a:rPr lang="en-US" sz="1800" dirty="0" smtClean="0"/>
              <a:t>.” (65) </a:t>
            </a:r>
          </a:p>
          <a:p>
            <a:r>
              <a:rPr lang="en-US" sz="1800" dirty="0" smtClean="0"/>
              <a:t>“Ready </a:t>
            </a:r>
            <a:r>
              <a:rPr lang="en-US" sz="1800" dirty="0"/>
              <a:t>to be taken care of; ready for me to protect her. This time I have to keep my other away from her.” “It’s all on me</a:t>
            </a:r>
            <a:r>
              <a:rPr lang="en-US" sz="1800" dirty="0" smtClean="0"/>
              <a:t>” (243)</a:t>
            </a:r>
            <a:endParaRPr lang="en-US" sz="1800" dirty="0"/>
          </a:p>
        </p:txBody>
      </p:sp>
    </p:spTree>
    <p:extLst>
      <p:ext uri="{BB962C8B-B14F-4D97-AF65-F5344CB8AC3E}">
        <p14:creationId xmlns="" xmlns:p14="http://schemas.microsoft.com/office/powerpoint/2010/main" val="37293929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Slow changes</a:t>
            </a:r>
            <a:endParaRPr lang="en-US" dirty="0"/>
          </a:p>
        </p:txBody>
      </p:sp>
      <p:sp>
        <p:nvSpPr>
          <p:cNvPr id="3" name="Content Placeholder 2"/>
          <p:cNvSpPr>
            <a:spLocks noGrp="1"/>
          </p:cNvSpPr>
          <p:nvPr>
            <p:ph idx="1"/>
          </p:nvPr>
        </p:nvSpPr>
        <p:spPr/>
        <p:txBody>
          <a:bodyPr>
            <a:normAutofit/>
          </a:bodyPr>
          <a:lstStyle/>
          <a:p>
            <a:pPr marL="0" indent="0">
              <a:buNone/>
            </a:pPr>
            <a:r>
              <a:rPr lang="en-US" sz="1800" dirty="0" smtClean="0"/>
              <a:t>As Denver spends more time with Beloved, she fears what Beloved have in mind for Sethe. </a:t>
            </a:r>
          </a:p>
          <a:p>
            <a:r>
              <a:rPr lang="en-US" sz="1800" dirty="0" smtClean="0"/>
              <a:t>“</a:t>
            </a:r>
            <a:r>
              <a:rPr lang="en-US" sz="1800" dirty="0"/>
              <a:t>Denver was alarmed by the harm she thought Beloved planned for Sethe, but felt helpless to thwart it, so unrestricted was her need to love another</a:t>
            </a:r>
            <a:r>
              <a:rPr lang="en-US" sz="1800" dirty="0" smtClean="0"/>
              <a:t>.” (123) </a:t>
            </a:r>
          </a:p>
          <a:p>
            <a:r>
              <a:rPr lang="en-US" sz="1800" dirty="0"/>
              <a:t>“…it dawned on Denver that if Sethe didn’t wake up one morning and pick up a knife, Beloved might.” </a:t>
            </a:r>
            <a:r>
              <a:rPr lang="en-US" sz="1800" dirty="0" smtClean="0"/>
              <a:t>(285)</a:t>
            </a:r>
          </a:p>
          <a:p>
            <a:pPr marL="0" indent="0">
              <a:buNone/>
            </a:pPr>
            <a:endParaRPr lang="en-US" sz="1800" dirty="0" smtClean="0"/>
          </a:p>
          <a:p>
            <a:pPr marL="0" indent="0">
              <a:buNone/>
            </a:pPr>
            <a:r>
              <a:rPr lang="en-US" sz="1800" dirty="0" smtClean="0"/>
              <a:t>Denver changed as she takes care Sethe and Beloved. </a:t>
            </a:r>
          </a:p>
          <a:p>
            <a:r>
              <a:rPr lang="en-US" sz="1800" dirty="0" smtClean="0"/>
              <a:t>“Plotting </a:t>
            </a:r>
            <a:r>
              <a:rPr lang="en-US" sz="1800" dirty="0"/>
              <a:t>has changed Denver markedly. Where she was once indolent, resentful of every task, now she is spry, executing, even extending the assignments Sethe leaves for them.” </a:t>
            </a:r>
            <a:r>
              <a:rPr lang="en-US" sz="1800" dirty="0" smtClean="0"/>
              <a:t> (142) </a:t>
            </a:r>
          </a:p>
          <a:p>
            <a:r>
              <a:rPr lang="en-US" sz="1800" dirty="0"/>
              <a:t>“Denver served them both. Washing, cooking, forcing, cajoling her mother to eat a little now and them…” </a:t>
            </a:r>
            <a:r>
              <a:rPr lang="en-US" sz="1800" dirty="0" smtClean="0"/>
              <a:t> (295)</a:t>
            </a:r>
          </a:p>
          <a:p>
            <a:pPr marL="0" indent="0">
              <a:buNone/>
            </a:pPr>
            <a:endParaRPr lang="en-US" sz="1800" dirty="0"/>
          </a:p>
        </p:txBody>
      </p:sp>
    </p:spTree>
    <p:extLst>
      <p:ext uri="{BB962C8B-B14F-4D97-AF65-F5344CB8AC3E}">
        <p14:creationId xmlns="" xmlns:p14="http://schemas.microsoft.com/office/powerpoint/2010/main" val="31720872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Resolution</a:t>
            </a:r>
          </a:p>
        </p:txBody>
      </p:sp>
      <p:sp>
        <p:nvSpPr>
          <p:cNvPr id="3" name="Content Placeholder 2"/>
          <p:cNvSpPr>
            <a:spLocks noGrp="1"/>
          </p:cNvSpPr>
          <p:nvPr>
            <p:ph idx="1"/>
          </p:nvPr>
        </p:nvSpPr>
        <p:spPr/>
        <p:txBody>
          <a:bodyPr>
            <a:normAutofit fontScale="62500" lnSpcReduction="20000"/>
          </a:bodyPr>
          <a:lstStyle/>
          <a:p>
            <a:r>
              <a:rPr lang="en-US" dirty="0"/>
              <a:t>“Nobody was going to help her unless she told it – told all of it.” (298) </a:t>
            </a:r>
          </a:p>
          <a:p>
            <a:pPr marL="0" indent="0">
              <a:buNone/>
            </a:pPr>
            <a:endParaRPr lang="en-US" dirty="0"/>
          </a:p>
          <a:p>
            <a:pPr marL="0" indent="0">
              <a:buNone/>
            </a:pPr>
            <a:r>
              <a:rPr lang="en-US" dirty="0"/>
              <a:t>Denver finally leaves 124 in search for job and help. Denver’s contact with the outside world helped her changed her views of the community. </a:t>
            </a:r>
          </a:p>
          <a:p>
            <a:r>
              <a:rPr lang="en-US" dirty="0"/>
              <a:t>“Maybe they were simply nice people who could hold meanness toward each other for just so long…but it didn’t stop them caring whether she ate…” (293) </a:t>
            </a:r>
          </a:p>
          <a:p>
            <a:endParaRPr lang="en-US" dirty="0"/>
          </a:p>
          <a:p>
            <a:pPr marL="0" indent="0">
              <a:buNone/>
            </a:pPr>
            <a:r>
              <a:rPr lang="en-US" dirty="0"/>
              <a:t>Denver grew mature and becomes a new person in search for a new life. </a:t>
            </a:r>
          </a:p>
          <a:p>
            <a:r>
              <a:rPr lang="en-US" dirty="0"/>
              <a:t>“ Decided to stop relying on kindness to leave something on the stump. She would hire herself out somewhere…She kept them alive and they ignored her.”  (296)</a:t>
            </a:r>
          </a:p>
          <a:p>
            <a:r>
              <a:rPr lang="en-US" dirty="0"/>
              <a:t>“It was a new thought, having a self to look out for and preserve.”  (297)</a:t>
            </a:r>
          </a:p>
          <a:p>
            <a:r>
              <a:rPr lang="en-US" dirty="0"/>
              <a:t>“I have my own (opinions)” “…her face looking like someone had turned up the gas jet.” (314) </a:t>
            </a:r>
          </a:p>
          <a:p>
            <a:endParaRPr lang="en-US" dirty="0"/>
          </a:p>
        </p:txBody>
      </p:sp>
    </p:spTree>
    <p:extLst>
      <p:ext uri="{BB962C8B-B14F-4D97-AF65-F5344CB8AC3E}">
        <p14:creationId xmlns="" xmlns:p14="http://schemas.microsoft.com/office/powerpoint/2010/main" val="369656145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Visual Element</a:t>
            </a:r>
          </a:p>
        </p:txBody>
      </p:sp>
      <p:sp>
        <p:nvSpPr>
          <p:cNvPr id="3" name="Content Placeholder 2"/>
          <p:cNvSpPr>
            <a:spLocks noGrp="1"/>
          </p:cNvSpPr>
          <p:nvPr>
            <p:ph idx="1"/>
          </p:nvPr>
        </p:nvSpPr>
        <p:spPr/>
        <p:txBody>
          <a:bodyPr>
            <a:normAutofit fontScale="92500"/>
          </a:bodyPr>
          <a:lstStyle/>
          <a:p>
            <a:pPr marL="0" indent="0">
              <a:buNone/>
            </a:pPr>
            <a:r>
              <a:rPr lang="en-US" dirty="0">
                <a:hlinkClick r:id="rId3"/>
              </a:rPr>
              <a:t>http://www.youtube.com/watch?v=deH6VPjQIP8 </a:t>
            </a:r>
            <a:r>
              <a:rPr lang="en-US" dirty="0"/>
              <a:t> </a:t>
            </a:r>
          </a:p>
          <a:p>
            <a:pPr marL="0" indent="0">
              <a:buNone/>
            </a:pPr>
            <a:endParaRPr lang="en-US" dirty="0"/>
          </a:p>
          <a:p>
            <a:pPr marL="0" indent="0">
              <a:buNone/>
            </a:pPr>
            <a:r>
              <a:rPr lang="en-US" dirty="0"/>
              <a:t>I chose this </a:t>
            </a:r>
            <a:r>
              <a:rPr lang="en-US" dirty="0" err="1"/>
              <a:t>Youtube</a:t>
            </a:r>
            <a:r>
              <a:rPr lang="en-US" dirty="0"/>
              <a:t> video because there are similarities between the mother in the video and </a:t>
            </a:r>
            <a:r>
              <a:rPr lang="en-US" dirty="0" err="1"/>
              <a:t>Sethe</a:t>
            </a:r>
            <a:r>
              <a:rPr lang="en-US" dirty="0"/>
              <a:t>. Both mothers believe they are saving their children from their horrible future life. Both mothers believe their children will have a awful future life and want to free the children of the sufferings. </a:t>
            </a:r>
          </a:p>
          <a:p>
            <a:endParaRPr lang="en-US" dirty="0"/>
          </a:p>
        </p:txBody>
      </p:sp>
    </p:spTree>
    <p:extLst>
      <p:ext uri="{BB962C8B-B14F-4D97-AF65-F5344CB8AC3E}">
        <p14:creationId xmlns="" xmlns:p14="http://schemas.microsoft.com/office/powerpoint/2010/main" val="93048333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Psychological Trauma experienced in Beloved</a:t>
            </a:r>
            <a:endParaRPr lang="en-US" dirty="0"/>
          </a:p>
        </p:txBody>
      </p:sp>
    </p:spTree>
    <p:extLst>
      <p:ext uri="{BB962C8B-B14F-4D97-AF65-F5344CB8AC3E}">
        <p14:creationId xmlns="" xmlns:p14="http://schemas.microsoft.com/office/powerpoint/2010/main" val="17188473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Psychological Trauma from a past in Slavery  </a:t>
            </a:r>
            <a:endParaRPr lang="en-US" dirty="0"/>
          </a:p>
        </p:txBody>
      </p:sp>
      <p:sp>
        <p:nvSpPr>
          <p:cNvPr id="3" name="Content Placeholder 2"/>
          <p:cNvSpPr>
            <a:spLocks noGrp="1"/>
          </p:cNvSpPr>
          <p:nvPr>
            <p:ph idx="1"/>
          </p:nvPr>
        </p:nvSpPr>
        <p:spPr/>
        <p:txBody>
          <a:bodyPr>
            <a:normAutofit fontScale="77500" lnSpcReduction="20000"/>
          </a:bodyPr>
          <a:lstStyle/>
          <a:p>
            <a:r>
              <a:rPr lang="en-US" i="1" dirty="0" smtClean="0">
                <a:solidFill>
                  <a:schemeClr val="accent2">
                    <a:lumMod val="50000"/>
                  </a:schemeClr>
                </a:solidFill>
              </a:rPr>
              <a:t>Beloved</a:t>
            </a:r>
            <a:r>
              <a:rPr lang="en-US" dirty="0" smtClean="0">
                <a:solidFill>
                  <a:schemeClr val="accent2">
                    <a:lumMod val="50000"/>
                  </a:schemeClr>
                </a:solidFill>
              </a:rPr>
              <a:t> portrays the lingering effects of slavery endured by Sethe and her family who underwent physical, mental, and emotional abuse.</a:t>
            </a:r>
          </a:p>
          <a:p>
            <a:r>
              <a:rPr lang="en-US" dirty="0" smtClean="0"/>
              <a:t>“Saying more might push them both to a place they couldn’t get back from. He would keep the rest where it belonged, in that tobacco tin buried in his chest where a red heart used to be. Its lid rusted shut.”(86)</a:t>
            </a:r>
            <a:r>
              <a:rPr lang="en-US" dirty="0" smtClean="0">
                <a:solidFill>
                  <a:schemeClr val="accent2">
                    <a:lumMod val="50000"/>
                  </a:schemeClr>
                </a:solidFill>
              </a:rPr>
              <a:t>As an attempt to not regress into the former pain of his past Paul D “locks” his memories away. </a:t>
            </a:r>
          </a:p>
          <a:p>
            <a:r>
              <a:rPr lang="en-US" dirty="0" smtClean="0"/>
              <a:t>“I don’t have to tell you about Sweet Home –what it was—but maybe you don’t know what it was like for me to get away from there.”(190)</a:t>
            </a:r>
            <a:r>
              <a:rPr lang="en-US" dirty="0" smtClean="0">
                <a:solidFill>
                  <a:schemeClr val="accent2">
                    <a:lumMod val="50000"/>
                  </a:schemeClr>
                </a:solidFill>
              </a:rPr>
              <a:t>Sethe refuses to defend herself against the act of killing her daughter to Paul D because he would never understand what she was trying to save her daughter from.</a:t>
            </a:r>
          </a:p>
          <a:p>
            <a:endParaRPr lang="en-US"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Psychological Trauma from 124 </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solidFill>
                  <a:schemeClr val="accent2">
                    <a:lumMod val="50000"/>
                  </a:schemeClr>
                </a:solidFill>
              </a:rPr>
              <a:t>124 has negative psychological effects on both Sethe and her family due to the haunting by her dead daughter’s spirit.</a:t>
            </a:r>
          </a:p>
          <a:p>
            <a:r>
              <a:rPr lang="en-US" dirty="0" smtClean="0"/>
              <a:t>“124 was spiteful. Full of a baby’s venom. The women in the house knew it and so did the children. For years each put up with the spite in his own way, but by 1873 Sethe and her daughter Denver were its only victims.”(3) </a:t>
            </a:r>
            <a:r>
              <a:rPr lang="en-US" dirty="0" smtClean="0">
                <a:solidFill>
                  <a:schemeClr val="accent2">
                    <a:lumMod val="50000"/>
                  </a:schemeClr>
                </a:solidFill>
              </a:rPr>
              <a:t>Beloved’s spirit haunts the home and who enters.</a:t>
            </a:r>
          </a:p>
          <a:p>
            <a:r>
              <a:rPr lang="en-US" dirty="0" smtClean="0"/>
              <a:t>“Shivering, Denver approached the house, regarding it, as she always did, as a person rather than a structure. A person that wept, sighed, trembled and fell into fits. Her steps and her gaze were the cautious ones of a child approaching a nervous, idle relative (someone dependent but proud).”(35)</a:t>
            </a:r>
            <a:r>
              <a:rPr lang="en-US" dirty="0" smtClean="0">
                <a:solidFill>
                  <a:schemeClr val="accent2">
                    <a:lumMod val="50000"/>
                  </a:schemeClr>
                </a:solidFill>
              </a:rPr>
              <a:t>Outsiders can feel the negative aura of the home even before they enter.</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Psychological Trauma from Community </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solidFill>
                  <a:schemeClr val="accent2">
                    <a:lumMod val="50000"/>
                  </a:schemeClr>
                </a:solidFill>
              </a:rPr>
              <a:t>Sethe and her family faced isolation and exile from the surrounding neighborhood adding a negative stressor in their lives.</a:t>
            </a:r>
          </a:p>
          <a:p>
            <a:r>
              <a:rPr lang="en-US" dirty="0" smtClean="0"/>
              <a:t>“For twelve years, long before Grandma Baby died, there had been no visitors of any sort and certainly no friend. No colored people.”(14)</a:t>
            </a:r>
            <a:r>
              <a:rPr lang="en-US" dirty="0" smtClean="0">
                <a:solidFill>
                  <a:schemeClr val="accent2">
                    <a:lumMod val="50000"/>
                  </a:schemeClr>
                </a:solidFill>
              </a:rPr>
              <a:t>Sethe and her family are being excluded.</a:t>
            </a:r>
          </a:p>
          <a:p>
            <a:r>
              <a:rPr lang="en-US" dirty="0" smtClean="0"/>
              <a:t>“Loaves and fishes were His powers– they did not belong to an ex-slave who had probably never carried one hundred pounds to the scale, or picked okra with a baby on her back.”(161)</a:t>
            </a:r>
            <a:r>
              <a:rPr lang="en-US" dirty="0" smtClean="0">
                <a:solidFill>
                  <a:schemeClr val="accent2">
                    <a:lumMod val="50000"/>
                  </a:schemeClr>
                </a:solidFill>
              </a:rPr>
              <a:t>Jealousy plays a role in why Sethe and her family are not favored by the community. </a:t>
            </a:r>
            <a:endParaRPr lang="en-US" dirty="0" smtClean="0"/>
          </a:p>
          <a:p>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Psychological Trauma from abuse  </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solidFill>
                  <a:schemeClr val="accent2">
                    <a:lumMod val="50000"/>
                  </a:schemeClr>
                </a:solidFill>
              </a:rPr>
              <a:t>Because of their past experiences with abuse you can see that some characters suffer and are affected psychologically by these events.</a:t>
            </a:r>
          </a:p>
          <a:p>
            <a:r>
              <a:rPr lang="en-US" dirty="0" smtClean="0"/>
              <a:t>“After I left you, those boys came  in there and took my milk. That’s what they came in there for. Held me down and took it.”(19) </a:t>
            </a:r>
            <a:r>
              <a:rPr lang="en-US" dirty="0" smtClean="0">
                <a:solidFill>
                  <a:schemeClr val="accent2">
                    <a:lumMod val="50000"/>
                  </a:schemeClr>
                </a:solidFill>
              </a:rPr>
              <a:t>Sethe abused in the most hurtful way when the took what made her a good mother.</a:t>
            </a:r>
          </a:p>
          <a:p>
            <a:r>
              <a:rPr lang="en-US" dirty="0" smtClean="0"/>
              <a:t>“Not just them, me too. One crazy, one sold, one missing, one burnt and me licking iron with my hands crossed behind me The last of the Sweet Home men.”(86)</a:t>
            </a:r>
            <a:r>
              <a:rPr lang="en-US" dirty="0" smtClean="0">
                <a:solidFill>
                  <a:schemeClr val="accent2">
                    <a:lumMod val="50000"/>
                  </a:schemeClr>
                </a:solidFill>
              </a:rPr>
              <a:t>Paul D witnessed so many ways his fellow “Sweet Home men” would </a:t>
            </a:r>
            <a:r>
              <a:rPr lang="en-US" smtClean="0">
                <a:solidFill>
                  <a:schemeClr val="accent2">
                    <a:lumMod val="50000"/>
                  </a:schemeClr>
                </a:solidFill>
              </a:rPr>
              <a:t>be killed. </a:t>
            </a:r>
            <a:endParaRPr lang="en-US"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Toni Morrison</a:t>
            </a:r>
            <a:endParaRPr lang="en-US" dirty="0"/>
          </a:p>
        </p:txBody>
      </p:sp>
      <p:sp>
        <p:nvSpPr>
          <p:cNvPr id="3" name="Content Placeholder 2"/>
          <p:cNvSpPr>
            <a:spLocks noGrp="1"/>
          </p:cNvSpPr>
          <p:nvPr>
            <p:ph idx="1"/>
          </p:nvPr>
        </p:nvSpPr>
        <p:spPr/>
        <p:txBody>
          <a:bodyPr>
            <a:normAutofit/>
          </a:bodyPr>
          <a:lstStyle/>
          <a:p>
            <a:r>
              <a:rPr lang="en-US" sz="2000" dirty="0" smtClean="0">
                <a:latin typeface="Times New Roman" panose="02020603050405020304" pitchFamily="18" charset="0"/>
                <a:cs typeface="Times New Roman" panose="02020603050405020304" pitchFamily="18" charset="0"/>
              </a:rPr>
              <a:t>Born Feb. 18, 1931</a:t>
            </a:r>
          </a:p>
          <a:p>
            <a:r>
              <a:rPr lang="en-US" sz="2000" dirty="0" smtClean="0">
                <a:latin typeface="Times New Roman" panose="02020603050405020304" pitchFamily="18" charset="0"/>
                <a:cs typeface="Times New Roman" panose="02020603050405020304" pitchFamily="18" charset="0"/>
              </a:rPr>
              <a:t>Best Known Novels:</a:t>
            </a:r>
          </a:p>
          <a:p>
            <a:pPr marL="0" indent="0">
              <a:buNone/>
            </a:pP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 </a:t>
            </a:r>
            <a:r>
              <a:rPr lang="en-US" sz="2000" i="1" dirty="0" smtClean="0">
                <a:latin typeface="Times New Roman" panose="02020603050405020304" pitchFamily="18" charset="0"/>
                <a:cs typeface="Times New Roman" panose="02020603050405020304" pitchFamily="18" charset="0"/>
              </a:rPr>
              <a:t>The Bluest Blue </a:t>
            </a:r>
            <a:r>
              <a:rPr lang="en-US" sz="2000" dirty="0" smtClean="0">
                <a:latin typeface="Times New Roman" panose="02020603050405020304" pitchFamily="18" charset="0"/>
                <a:cs typeface="Times New Roman" panose="02020603050405020304" pitchFamily="18" charset="0"/>
              </a:rPr>
              <a:t>(1970)</a:t>
            </a:r>
          </a:p>
          <a:p>
            <a:pPr marL="0" indent="0">
              <a:buNone/>
            </a:pP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 </a:t>
            </a:r>
            <a:r>
              <a:rPr lang="en-US" sz="2000" i="1" dirty="0" smtClean="0">
                <a:latin typeface="Times New Roman" panose="02020603050405020304" pitchFamily="18" charset="0"/>
                <a:cs typeface="Times New Roman" panose="02020603050405020304" pitchFamily="18" charset="0"/>
              </a:rPr>
              <a:t>Sula </a:t>
            </a:r>
            <a:r>
              <a:rPr lang="en-US" sz="2000" dirty="0" smtClean="0">
                <a:latin typeface="Times New Roman" panose="02020603050405020304" pitchFamily="18" charset="0"/>
                <a:cs typeface="Times New Roman" panose="02020603050405020304" pitchFamily="18" charset="0"/>
              </a:rPr>
              <a:t>(1973)</a:t>
            </a:r>
          </a:p>
          <a:p>
            <a:pPr marL="0" indent="0">
              <a:buNone/>
            </a:pPr>
            <a:r>
              <a:rPr lang="en-US" sz="2000" i="1" dirty="0">
                <a:latin typeface="Times New Roman" panose="02020603050405020304" pitchFamily="18" charset="0"/>
                <a:cs typeface="Times New Roman" panose="02020603050405020304" pitchFamily="18" charset="0"/>
              </a:rPr>
              <a:t> </a:t>
            </a:r>
            <a:r>
              <a:rPr lang="en-US" sz="2000" i="1" dirty="0" smtClean="0">
                <a:latin typeface="Times New Roman" panose="02020603050405020304" pitchFamily="18" charset="0"/>
                <a:cs typeface="Times New Roman" panose="02020603050405020304" pitchFamily="18" charset="0"/>
              </a:rPr>
              <a:t>                - Song of Solomon </a:t>
            </a:r>
            <a:r>
              <a:rPr lang="en-US" sz="2000" dirty="0" smtClean="0">
                <a:latin typeface="Times New Roman" panose="02020603050405020304" pitchFamily="18" charset="0"/>
                <a:cs typeface="Times New Roman" panose="02020603050405020304" pitchFamily="18" charset="0"/>
              </a:rPr>
              <a:t>(1977)</a:t>
            </a:r>
          </a:p>
          <a:p>
            <a:pPr marL="0" indent="0">
              <a:buNone/>
            </a:pP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 </a:t>
            </a:r>
            <a:r>
              <a:rPr lang="en-US" sz="2000" i="1" dirty="0" smtClean="0">
                <a:latin typeface="Times New Roman" panose="02020603050405020304" pitchFamily="18" charset="0"/>
                <a:cs typeface="Times New Roman" panose="02020603050405020304" pitchFamily="18" charset="0"/>
              </a:rPr>
              <a:t>Beloved </a:t>
            </a:r>
            <a:r>
              <a:rPr lang="en-US" sz="2000" dirty="0" smtClean="0">
                <a:latin typeface="Times New Roman" panose="02020603050405020304" pitchFamily="18" charset="0"/>
                <a:cs typeface="Times New Roman" panose="02020603050405020304" pitchFamily="18" charset="0"/>
              </a:rPr>
              <a:t>(1987)</a:t>
            </a:r>
          </a:p>
          <a:p>
            <a:r>
              <a:rPr lang="en-US" sz="2000" dirty="0" smtClean="0">
                <a:latin typeface="Times New Roman" panose="02020603050405020304" pitchFamily="18" charset="0"/>
                <a:cs typeface="Times New Roman" panose="02020603050405020304" pitchFamily="18" charset="0"/>
              </a:rPr>
              <a:t>Notable Awards:</a:t>
            </a:r>
          </a:p>
          <a:p>
            <a:pPr marL="0" indent="0">
              <a:buNone/>
            </a:pP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 Pulitzer Prize for </a:t>
            </a:r>
            <a:r>
              <a:rPr lang="en-US" sz="2000" i="1" dirty="0" smtClean="0">
                <a:latin typeface="Times New Roman" panose="02020603050405020304" pitchFamily="18" charset="0"/>
                <a:cs typeface="Times New Roman" panose="02020603050405020304" pitchFamily="18" charset="0"/>
              </a:rPr>
              <a:t>Beloved </a:t>
            </a:r>
            <a:r>
              <a:rPr lang="en-US" sz="2000" dirty="0" smtClean="0">
                <a:latin typeface="Times New Roman" panose="02020603050405020304" pitchFamily="18" charset="0"/>
                <a:cs typeface="Times New Roman" panose="02020603050405020304" pitchFamily="18" charset="0"/>
              </a:rPr>
              <a:t>(1988)</a:t>
            </a:r>
          </a:p>
          <a:p>
            <a:pPr marL="0" indent="0">
              <a:buNone/>
            </a:pP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 Nobel Prize in Literature (1993)</a:t>
            </a:r>
          </a:p>
          <a:p>
            <a:pPr marL="0" indent="0">
              <a:buNone/>
            </a:pP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 Presidential Medal of Freedom (2012)</a:t>
            </a:r>
            <a:endParaRPr lang="en-US" sz="2000" dirty="0">
              <a:latin typeface="Times New Roman" panose="02020603050405020304" pitchFamily="18" charset="0"/>
              <a:cs typeface="Times New Roman" panose="02020603050405020304" pitchFamily="18" charset="0"/>
            </a:endParaRPr>
          </a:p>
        </p:txBody>
      </p:sp>
      <p:pic>
        <p:nvPicPr>
          <p:cNvPr id="1026"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791200" y="1676399"/>
            <a:ext cx="2590800" cy="327016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11992661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152400"/>
            <a:ext cx="8686800" cy="1399032"/>
          </a:xfrm>
        </p:spPr>
        <p:txBody>
          <a:bodyPr/>
          <a:lstStyle/>
          <a:p>
            <a:r>
              <a:rPr lang="en-US" dirty="0" smtClean="0"/>
              <a:t>Visual Element </a:t>
            </a:r>
            <a:endParaRPr lang="en-US" dirty="0"/>
          </a:p>
        </p:txBody>
      </p:sp>
      <p:pic>
        <p:nvPicPr>
          <p:cNvPr id="1026" name="Picture 2"/>
          <p:cNvPicPr>
            <a:picLocks noGrp="1" noChangeAspect="1" noChangeArrowheads="1"/>
          </p:cNvPicPr>
          <p:nvPr>
            <p:ph sz="half" idx="1"/>
          </p:nvPr>
        </p:nvPicPr>
        <p:blipFill>
          <a:blip r:embed="rId3" cstate="print"/>
          <a:srcRect/>
          <a:stretch>
            <a:fillRect/>
          </a:stretch>
        </p:blipFill>
        <p:spPr bwMode="auto">
          <a:xfrm>
            <a:off x="152400" y="1066801"/>
            <a:ext cx="8382000" cy="3505200"/>
          </a:xfrm>
          <a:prstGeom prst="rect">
            <a:avLst/>
          </a:prstGeom>
          <a:ln w="38100" cap="sq">
            <a:solidFill>
              <a:schemeClr val="bg1"/>
            </a:solidFill>
            <a:prstDash val="solid"/>
            <a:miter lim="800000"/>
          </a:ln>
          <a:effectLst>
            <a:outerShdw blurRad="50800" dist="38100" dir="2700000" algn="tl" rotWithShape="0">
              <a:srgbClr val="000000">
                <a:alpha val="43000"/>
              </a:srgbClr>
            </a:outerShdw>
          </a:effectLst>
        </p:spPr>
      </p:pic>
      <p:sp>
        <p:nvSpPr>
          <p:cNvPr id="8" name="Content Placeholder 6"/>
          <p:cNvSpPr>
            <a:spLocks noGrp="1"/>
          </p:cNvSpPr>
          <p:nvPr>
            <p:ph sz="half" idx="2"/>
          </p:nvPr>
        </p:nvSpPr>
        <p:spPr>
          <a:xfrm>
            <a:off x="228600" y="4724400"/>
            <a:ext cx="8458200" cy="1905000"/>
          </a:xfrm>
        </p:spPr>
        <p:txBody>
          <a:bodyPr>
            <a:normAutofit fontScale="62500" lnSpcReduction="20000"/>
          </a:bodyPr>
          <a:lstStyle/>
          <a:p>
            <a:r>
              <a:rPr lang="en-US" i="1" dirty="0" smtClean="0"/>
              <a:t>“White people believed that whatever the manners, under every dark skin was a jungle. Swift </a:t>
            </a:r>
            <a:r>
              <a:rPr lang="en-US" i="1" dirty="0" err="1" smtClean="0"/>
              <a:t>unnavigable</a:t>
            </a:r>
            <a:r>
              <a:rPr lang="en-US" i="1" dirty="0" smtClean="0"/>
              <a:t> waters, swinging screaming baboons, sleeping snakes, red gums ready for their sweet white blood. In a way . . . they were right. . . . But it wasn’t the jungle blacks brought with them to this place. . . . It was the jungle </a:t>
            </a:r>
            <a:r>
              <a:rPr lang="en-US" i="1" dirty="0" err="1" smtClean="0"/>
              <a:t>whitefolks</a:t>
            </a:r>
            <a:r>
              <a:rPr lang="en-US" i="1" dirty="0" smtClean="0"/>
              <a:t> planted in them. And it grew. It spread . . . until it invaded the whites who had made it. . . . Made them bloody, silly, worse than even they wanted to be, so scared were they of the jungle they had made. The screaming baboon lived under their own white skin; the red gums were their own.</a:t>
            </a:r>
            <a:endParaRPr lang="en-US" dirty="0" smtClean="0"/>
          </a:p>
          <a:p>
            <a:endParaRPr lang="en-US" dirty="0"/>
          </a:p>
        </p:txBody>
      </p:sp>
    </p:spTree>
    <p:extLst>
      <p:ext uri="{BB962C8B-B14F-4D97-AF65-F5344CB8AC3E}">
        <p14:creationId xmlns="" xmlns:p14="http://schemas.microsoft.com/office/powerpoint/2010/main" val="64136193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Visual Element Explanation </a:t>
            </a:r>
            <a:endParaRPr lang="en-US" dirty="0"/>
          </a:p>
        </p:txBody>
      </p:sp>
      <p:sp>
        <p:nvSpPr>
          <p:cNvPr id="9" name="Content Placeholder 5"/>
          <p:cNvSpPr>
            <a:spLocks noGrp="1"/>
          </p:cNvSpPr>
          <p:nvPr>
            <p:ph sz="half" idx="2"/>
          </p:nvPr>
        </p:nvSpPr>
        <p:spPr>
          <a:xfrm>
            <a:off x="533400" y="2057400"/>
            <a:ext cx="8077200" cy="2971800"/>
          </a:xfrm>
        </p:spPr>
        <p:txBody>
          <a:bodyPr>
            <a:normAutofit fontScale="92500" lnSpcReduction="20000"/>
          </a:bodyPr>
          <a:lstStyle/>
          <a:p>
            <a:endParaRPr lang="en-US" dirty="0" smtClean="0"/>
          </a:p>
          <a:p>
            <a:r>
              <a:rPr lang="en-US" i="1" dirty="0" smtClean="0"/>
              <a:t> </a:t>
            </a:r>
            <a:r>
              <a:rPr lang="en-US" dirty="0" smtClean="0"/>
              <a:t>I chose this visual element because it deals with the concept of race superiority. Because from the slave owners perspective slaves had to be taught not to act like animals. To whites they were making slave lives better by trying to teach civility which does not come naturally to them. I feel Toni Morrison alludes to the when she gave the slave owner the name school teacher. </a:t>
            </a:r>
          </a:p>
          <a:p>
            <a:endParaRPr lang="en-US" dirty="0" smtClean="0"/>
          </a:p>
          <a:p>
            <a:endParaRPr lang="en-US" i="1" dirty="0" smtClean="0"/>
          </a:p>
          <a:p>
            <a:endParaRPr lang="en-US" dirty="0"/>
          </a:p>
        </p:txBody>
      </p:sp>
    </p:spTree>
    <p:extLst>
      <p:ext uri="{BB962C8B-B14F-4D97-AF65-F5344CB8AC3E}">
        <p14:creationId xmlns="" xmlns:p14="http://schemas.microsoft.com/office/powerpoint/2010/main" val="387333436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Question </a:t>
            </a:r>
            <a:endParaRPr lang="en-US" dirty="0"/>
          </a:p>
        </p:txBody>
      </p:sp>
      <p:sp>
        <p:nvSpPr>
          <p:cNvPr id="3" name="Content Placeholder 2"/>
          <p:cNvSpPr>
            <a:spLocks noGrp="1"/>
          </p:cNvSpPr>
          <p:nvPr>
            <p:ph idx="1"/>
          </p:nvPr>
        </p:nvSpPr>
        <p:spPr/>
        <p:txBody>
          <a:bodyPr>
            <a:normAutofit fontScale="92500" lnSpcReduction="20000"/>
          </a:bodyPr>
          <a:lstStyle/>
          <a:p>
            <a:r>
              <a:rPr lang="en-US" dirty="0"/>
              <a:t>Despite </a:t>
            </a:r>
            <a:r>
              <a:rPr lang="en-US" dirty="0" err="1"/>
              <a:t>Sethe</a:t>
            </a:r>
            <a:r>
              <a:rPr lang="en-US" dirty="0"/>
              <a:t> killing her daughter, do you think she is a good mother, and if not, what qualities is she lacking?</a:t>
            </a:r>
          </a:p>
          <a:p>
            <a:r>
              <a:rPr lang="en-US" dirty="0"/>
              <a:t>If Beloved never arrived at 124 and stayed as a companion for Denver, can Denver changed into the new character she becomes at the end of the novel? </a:t>
            </a:r>
          </a:p>
          <a:p>
            <a:r>
              <a:rPr lang="en-US" dirty="0" smtClean="0"/>
              <a:t>Do you feel that negative factors like slavery, environment, and abuse shaped </a:t>
            </a:r>
            <a:r>
              <a:rPr lang="en-US" dirty="0" err="1" smtClean="0"/>
              <a:t>Sethe’s</a:t>
            </a:r>
            <a:r>
              <a:rPr lang="en-US" dirty="0" smtClean="0"/>
              <a:t> decisions throughout the novel? And can those factors be used as justifications for her actions?</a:t>
            </a:r>
          </a:p>
          <a:p>
            <a:endParaRPr lang="en-US" dirty="0"/>
          </a:p>
        </p:txBody>
      </p:sp>
    </p:spTree>
    <p:extLst>
      <p:ext uri="{BB962C8B-B14F-4D97-AF65-F5344CB8AC3E}">
        <p14:creationId xmlns="" xmlns:p14="http://schemas.microsoft.com/office/powerpoint/2010/main" val="27475968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anose="02020603050405020304" pitchFamily="18" charset="0"/>
                <a:cs typeface="Times New Roman" panose="02020603050405020304" pitchFamily="18" charset="0"/>
              </a:rPr>
              <a:t>Bonds Mothers Have With Their Children</a:t>
            </a:r>
            <a:endParaRPr lang="en-US"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a:bodyPr>
          <a:lstStyle/>
          <a:p>
            <a:r>
              <a:rPr lang="en-US" sz="2000" dirty="0" smtClean="0"/>
              <a:t>Standing up for children and no letting anyone come in between their relationship:</a:t>
            </a:r>
          </a:p>
          <a:p>
            <a:pPr marL="0" indent="0">
              <a:buNone/>
            </a:pPr>
            <a:r>
              <a:rPr lang="en-US" sz="2000" dirty="0"/>
              <a:t> </a:t>
            </a:r>
            <a:r>
              <a:rPr lang="en-US" sz="2000" dirty="0" smtClean="0"/>
              <a:t>            - “Grown don’t mean nothing to a mother. A child is a child. They get</a:t>
            </a:r>
          </a:p>
          <a:p>
            <a:pPr marL="0" indent="0">
              <a:buNone/>
            </a:pPr>
            <a:r>
              <a:rPr lang="en-US" sz="2000" dirty="0"/>
              <a:t> </a:t>
            </a:r>
            <a:r>
              <a:rPr lang="en-US" sz="2000" dirty="0" smtClean="0"/>
              <a:t>                 bigger, older, but grown? What’s that suppose to mean? In my</a:t>
            </a:r>
          </a:p>
          <a:p>
            <a:pPr marL="0" indent="0">
              <a:buNone/>
            </a:pPr>
            <a:r>
              <a:rPr lang="en-US" sz="2000" dirty="0"/>
              <a:t> </a:t>
            </a:r>
            <a:r>
              <a:rPr lang="en-US" sz="2000" dirty="0" smtClean="0"/>
              <a:t>                 heart it don’t mean a thing” (54). Sethe stands up for her</a:t>
            </a:r>
          </a:p>
          <a:p>
            <a:pPr marL="0" indent="0">
              <a:buNone/>
            </a:pPr>
            <a:r>
              <a:rPr lang="en-US" sz="2000" dirty="0"/>
              <a:t> </a:t>
            </a:r>
            <a:r>
              <a:rPr lang="en-US" sz="2000" dirty="0" smtClean="0"/>
              <a:t>                 daughter and makes it clear that Paul D cannot come in between</a:t>
            </a:r>
          </a:p>
          <a:p>
            <a:pPr marL="0" indent="0">
              <a:buNone/>
            </a:pPr>
            <a:r>
              <a:rPr lang="en-US" sz="2000" dirty="0"/>
              <a:t> </a:t>
            </a:r>
            <a:r>
              <a:rPr lang="en-US" sz="2000" dirty="0" smtClean="0"/>
              <a:t>                  her and Denver’s relationship. Mothers always love their children</a:t>
            </a:r>
          </a:p>
          <a:p>
            <a:pPr marL="0" indent="0">
              <a:buNone/>
            </a:pPr>
            <a:r>
              <a:rPr lang="en-US" sz="2000" dirty="0"/>
              <a:t> </a:t>
            </a:r>
            <a:r>
              <a:rPr lang="en-US" sz="2000" dirty="0" smtClean="0"/>
              <a:t>                  no matter what.</a:t>
            </a:r>
          </a:p>
          <a:p>
            <a:pPr marL="0" indent="0">
              <a:buNone/>
            </a:pPr>
            <a:r>
              <a:rPr lang="en-US" sz="2000" dirty="0"/>
              <a:t> </a:t>
            </a:r>
            <a:r>
              <a:rPr lang="en-US" sz="2000" dirty="0" smtClean="0"/>
              <a:t>             - “I’ll protect her while I’m live and I’ll protect her when I ain’t” (54).</a:t>
            </a:r>
          </a:p>
          <a:p>
            <a:pPr marL="0" indent="0">
              <a:buNone/>
            </a:pPr>
            <a:r>
              <a:rPr lang="en-US" sz="2000" dirty="0"/>
              <a:t> </a:t>
            </a:r>
            <a:r>
              <a:rPr lang="en-US" sz="2000" dirty="0" smtClean="0"/>
              <a:t>               A mother’s job is to protect her children at all costs and Sethe</a:t>
            </a:r>
          </a:p>
          <a:p>
            <a:pPr marL="0" indent="0">
              <a:buNone/>
            </a:pPr>
            <a:r>
              <a:rPr lang="en-US" sz="2000" dirty="0" smtClean="0"/>
              <a:t>                sees this duty as never ending. Nothing can come in between her</a:t>
            </a:r>
          </a:p>
          <a:p>
            <a:pPr marL="0" indent="0">
              <a:buNone/>
            </a:pPr>
            <a:r>
              <a:rPr lang="en-US" sz="2000" dirty="0"/>
              <a:t> </a:t>
            </a:r>
            <a:r>
              <a:rPr lang="en-US" sz="2000" dirty="0" smtClean="0"/>
              <a:t>               love for her children, not even death.</a:t>
            </a:r>
          </a:p>
        </p:txBody>
      </p:sp>
    </p:spTree>
    <p:extLst>
      <p:ext uri="{BB962C8B-B14F-4D97-AF65-F5344CB8AC3E}">
        <p14:creationId xmlns="" xmlns:p14="http://schemas.microsoft.com/office/powerpoint/2010/main" val="24810315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Bonds Mothers Have With Their Children</a:t>
            </a:r>
            <a:endParaRPr lang="en-US" dirty="0"/>
          </a:p>
        </p:txBody>
      </p:sp>
      <p:sp>
        <p:nvSpPr>
          <p:cNvPr id="3" name="Content Placeholder 2"/>
          <p:cNvSpPr>
            <a:spLocks noGrp="1"/>
          </p:cNvSpPr>
          <p:nvPr>
            <p:ph idx="1"/>
          </p:nvPr>
        </p:nvSpPr>
        <p:spPr/>
        <p:txBody>
          <a:bodyPr>
            <a:normAutofit/>
          </a:bodyPr>
          <a:lstStyle/>
          <a:p>
            <a:r>
              <a:rPr lang="en-US" sz="2000" dirty="0" smtClean="0">
                <a:latin typeface="Times New Roman" panose="02020603050405020304" pitchFamily="18" charset="0"/>
                <a:cs typeface="Times New Roman" panose="02020603050405020304" pitchFamily="18" charset="0"/>
              </a:rPr>
              <a:t>Protecting children and keeping them safe at all costs:</a:t>
            </a:r>
          </a:p>
          <a:p>
            <a:pPr marL="0" indent="0">
              <a:buNone/>
            </a:pP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 “I took and put my babies where they’d be safe” (193). Sethe’s act of</a:t>
            </a:r>
          </a:p>
          <a:p>
            <a:pPr marL="0" indent="0">
              <a:buNone/>
            </a:pP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killing her one daughter and trying to kill the rest of her kids was in</a:t>
            </a:r>
          </a:p>
          <a:p>
            <a:pPr marL="0" indent="0">
              <a:buNone/>
            </a:pP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order to keep them from danger. She doesn’t want them to grow up as</a:t>
            </a:r>
          </a:p>
          <a:p>
            <a:pPr marL="0" indent="0">
              <a:buNone/>
            </a:pP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slaves because she feels that it is worse than death. She does what she</a:t>
            </a:r>
          </a:p>
          <a:p>
            <a:pPr marL="0" indent="0">
              <a:buNone/>
            </a:pP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feels in her heart is the right thing to do.</a:t>
            </a:r>
          </a:p>
          <a:p>
            <a:pPr marL="0" indent="0">
              <a:buNone/>
            </a:pP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 “The best thing she was, was her children. Whites might dirty her all</a:t>
            </a:r>
          </a:p>
          <a:p>
            <a:pPr marL="0" indent="0">
              <a:buNone/>
            </a:pP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right, but not her best thing – the part of her that was clear” (296). </a:t>
            </a:r>
          </a:p>
          <a:p>
            <a:pPr marL="0" indent="0">
              <a:buNone/>
            </a:pP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Her children are her best thing so she has to make sure they don’t go</a:t>
            </a:r>
          </a:p>
          <a:p>
            <a:pPr marL="0" indent="0">
              <a:buNone/>
            </a:pP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through hell like she had to.</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41775129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Bonds Mothers Have With Their Children</a:t>
            </a:r>
            <a:endParaRPr lang="en-US" dirty="0"/>
          </a:p>
        </p:txBody>
      </p:sp>
      <p:sp>
        <p:nvSpPr>
          <p:cNvPr id="3" name="Content Placeholder 2"/>
          <p:cNvSpPr>
            <a:spLocks noGrp="1"/>
          </p:cNvSpPr>
          <p:nvPr>
            <p:ph idx="1"/>
          </p:nvPr>
        </p:nvSpPr>
        <p:spPr/>
        <p:txBody>
          <a:bodyPr>
            <a:normAutofit/>
          </a:bodyPr>
          <a:lstStyle/>
          <a:p>
            <a:r>
              <a:rPr lang="en-US" sz="2000" dirty="0" smtClean="0">
                <a:latin typeface="Times New Roman" panose="02020603050405020304" pitchFamily="18" charset="0"/>
                <a:cs typeface="Times New Roman" panose="02020603050405020304" pitchFamily="18" charset="0"/>
              </a:rPr>
              <a:t>Sacrificing for children:</a:t>
            </a:r>
          </a:p>
          <a:p>
            <a:pPr marL="0" indent="0">
              <a:buNone/>
            </a:pPr>
            <a:r>
              <a:rPr lang="en-US" sz="2000" dirty="0" smtClean="0">
                <a:latin typeface="Times New Roman" panose="02020603050405020304" pitchFamily="18" charset="0"/>
                <a:cs typeface="Times New Roman" panose="02020603050405020304" pitchFamily="18" charset="0"/>
              </a:rPr>
              <a:t>           - “What I had to get through later I got through because of you… only</a:t>
            </a:r>
          </a:p>
          <a:p>
            <a:pPr marL="0" indent="0">
              <a:buNone/>
            </a:pP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me had your milk and God do what he would, I was going to get it to</a:t>
            </a:r>
          </a:p>
          <a:p>
            <a:pPr marL="0" indent="0">
              <a:buNone/>
            </a:pP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you” (233). Sethe has a willingness to risk her life for her children. </a:t>
            </a:r>
          </a:p>
          <a:p>
            <a:pPr marL="0" indent="0">
              <a:buNone/>
            </a:pP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No force, no matter how strong, can keep her from doing what’s</a:t>
            </a:r>
          </a:p>
          <a:p>
            <a:pPr marL="0" indent="0">
              <a:buNone/>
            </a:pP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necessary for her children. She has dedicated her life to taking care of</a:t>
            </a:r>
          </a:p>
          <a:p>
            <a:pPr marL="0" indent="0">
              <a:buNone/>
            </a:pP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them.</a:t>
            </a:r>
          </a:p>
          <a:p>
            <a:pPr marL="0" indent="0">
              <a:buNone/>
            </a:pP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 “…Denver watched her mother go without – pick-eating around the</a:t>
            </a:r>
          </a:p>
          <a:p>
            <a:pPr marL="0" indent="0">
              <a:buNone/>
            </a:pP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edges of the table and the stove” (285). When Sethe loses he job and </a:t>
            </a:r>
          </a:p>
          <a:p>
            <a:pPr marL="0" indent="0">
              <a:buNone/>
            </a:pP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they hardly have any food, she gives her children her last and puts </a:t>
            </a:r>
          </a:p>
          <a:p>
            <a:pPr marL="0" indent="0">
              <a:buNone/>
            </a:pP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their needs before herself. </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22918252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Bonds Mothers Have With Their Children</a:t>
            </a:r>
            <a:endParaRPr lang="en-US" dirty="0"/>
          </a:p>
        </p:txBody>
      </p:sp>
      <p:sp>
        <p:nvSpPr>
          <p:cNvPr id="3" name="Content Placeholder 2"/>
          <p:cNvSpPr>
            <a:spLocks noGrp="1"/>
          </p:cNvSpPr>
          <p:nvPr>
            <p:ph idx="1"/>
          </p:nvPr>
        </p:nvSpPr>
        <p:spPr/>
        <p:txBody>
          <a:bodyPr>
            <a:normAutofit/>
          </a:bodyPr>
          <a:lstStyle/>
          <a:p>
            <a:r>
              <a:rPr lang="en-US" sz="2000" dirty="0" smtClean="0">
                <a:latin typeface="Times New Roman" panose="02020603050405020304" pitchFamily="18" charset="0"/>
                <a:cs typeface="Times New Roman" panose="02020603050405020304" pitchFamily="18" charset="0"/>
              </a:rPr>
              <a:t>Children mean the world to their mother:</a:t>
            </a:r>
          </a:p>
          <a:p>
            <a:pPr marL="0" indent="0">
              <a:buNone/>
            </a:pPr>
            <a:r>
              <a:rPr lang="en-US" sz="2000" dirty="0" smtClean="0">
                <a:latin typeface="Times New Roman" panose="02020603050405020304" pitchFamily="18" charset="0"/>
                <a:cs typeface="Times New Roman" panose="02020603050405020304" pitchFamily="18" charset="0"/>
              </a:rPr>
              <a:t>            - “Whatever is going on outside my door ain’t for me. The world is in</a:t>
            </a:r>
          </a:p>
          <a:p>
            <a:pPr marL="0" indent="0">
              <a:buNone/>
            </a:pP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this room. This here’s all there is and all there needs to be” (238).</a:t>
            </a:r>
          </a:p>
          <a:p>
            <a:pPr marL="0" indent="0">
              <a:buNone/>
            </a:pP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Sethe makes it clear that her daughter’s happiness is all that matters</a:t>
            </a:r>
          </a:p>
          <a:p>
            <a:pPr marL="0" indent="0">
              <a:buNone/>
            </a:pP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to her. If it doesn’t involve her children then its not a main priority of</a:t>
            </a:r>
          </a:p>
          <a:p>
            <a:pPr marL="0" indent="0">
              <a:buNone/>
            </a:pP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hers. </a:t>
            </a:r>
          </a:p>
          <a:p>
            <a:pPr marL="0" indent="0">
              <a:buNone/>
            </a:pP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 “Nobody’s going to keep me from my children” (238) and “I </a:t>
            </a:r>
          </a:p>
          <a:p>
            <a:pPr marL="0" indent="0">
              <a:buNone/>
            </a:pP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wouldn't draw breath without my children” (240). Without her</a:t>
            </a:r>
          </a:p>
          <a:p>
            <a:pPr marL="0" indent="0">
              <a:buNone/>
            </a:pP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Sethe is nothing. They are the reason why she fights to live</a:t>
            </a:r>
          </a:p>
          <a:p>
            <a:pPr marL="0" indent="0">
              <a:buNone/>
            </a:pP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everyday and they are the reason why she hasn’t given up yet.</a:t>
            </a:r>
          </a:p>
          <a:p>
            <a:pPr marL="0" indent="0">
              <a:buNone/>
            </a:pP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                  </a:t>
            </a: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5492443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Visual Element</a:t>
            </a:r>
            <a:endParaRPr lang="en-US" dirty="0"/>
          </a:p>
        </p:txBody>
      </p:sp>
      <p:sp>
        <p:nvSpPr>
          <p:cNvPr id="3" name="Content Placeholder 2"/>
          <p:cNvSpPr>
            <a:spLocks noGrp="1"/>
          </p:cNvSpPr>
          <p:nvPr>
            <p:ph idx="1"/>
          </p:nvPr>
        </p:nvSpPr>
        <p:spPr/>
        <p:txBody>
          <a:bodyPr>
            <a:normAutofit/>
          </a:bodyPr>
          <a:lstStyle/>
          <a:p>
            <a:pPr marL="0" indent="0">
              <a:buNone/>
            </a:pPr>
            <a:r>
              <a:rPr lang="en-US" sz="2000" dirty="0" smtClean="0">
                <a:latin typeface="Times New Roman" panose="02020603050405020304" pitchFamily="18" charset="0"/>
                <a:cs typeface="Times New Roman" panose="02020603050405020304" pitchFamily="18" charset="0"/>
              </a:rPr>
              <a:t>I chose this image because it describes Sethe’s</a:t>
            </a:r>
          </a:p>
          <a:p>
            <a:pPr marL="0" indent="0">
              <a:buNone/>
            </a:pPr>
            <a:r>
              <a:rPr lang="en-US" sz="2000" dirty="0">
                <a:latin typeface="Times New Roman" panose="02020603050405020304" pitchFamily="18" charset="0"/>
                <a:cs typeface="Times New Roman" panose="02020603050405020304" pitchFamily="18" charset="0"/>
              </a:rPr>
              <a:t>r</a:t>
            </a:r>
            <a:r>
              <a:rPr lang="en-US" sz="2000" dirty="0" smtClean="0">
                <a:latin typeface="Times New Roman" panose="02020603050405020304" pitchFamily="18" charset="0"/>
                <a:cs typeface="Times New Roman" panose="02020603050405020304" pitchFamily="18" charset="0"/>
              </a:rPr>
              <a:t>elationship with her children. She loves them</a:t>
            </a:r>
          </a:p>
          <a:p>
            <a:pPr marL="0" indent="0">
              <a:buNone/>
            </a:pPr>
            <a:r>
              <a:rPr lang="en-US" sz="2000" dirty="0">
                <a:latin typeface="Times New Roman" panose="02020603050405020304" pitchFamily="18" charset="0"/>
                <a:cs typeface="Times New Roman" panose="02020603050405020304" pitchFamily="18" charset="0"/>
              </a:rPr>
              <a:t>r</a:t>
            </a:r>
            <a:r>
              <a:rPr lang="en-US" sz="2000" dirty="0" smtClean="0">
                <a:latin typeface="Times New Roman" panose="02020603050405020304" pitchFamily="18" charset="0"/>
                <a:cs typeface="Times New Roman" panose="02020603050405020304" pitchFamily="18" charset="0"/>
              </a:rPr>
              <a:t>egardless of the circumstances. Her sons left</a:t>
            </a:r>
          </a:p>
          <a:p>
            <a:pPr marL="0" indent="0">
              <a:buNone/>
            </a:pPr>
            <a:r>
              <a:rPr lang="en-US" sz="2000" dirty="0" smtClean="0">
                <a:latin typeface="Times New Roman" panose="02020603050405020304" pitchFamily="18" charset="0"/>
                <a:cs typeface="Times New Roman" panose="02020603050405020304" pitchFamily="18" charset="0"/>
              </a:rPr>
              <a:t>her because they never could understand why</a:t>
            </a:r>
          </a:p>
          <a:p>
            <a:pPr marL="0" indent="0">
              <a:buNone/>
            </a:pPr>
            <a:r>
              <a:rPr lang="en-US" sz="2000" dirty="0" smtClean="0">
                <a:latin typeface="Times New Roman" panose="02020603050405020304" pitchFamily="18" charset="0"/>
                <a:cs typeface="Times New Roman" panose="02020603050405020304" pitchFamily="18" charset="0"/>
              </a:rPr>
              <a:t>she tried to kill them. Sethe doesn’t hold that </a:t>
            </a:r>
          </a:p>
          <a:p>
            <a:pPr marL="0" indent="0">
              <a:buNone/>
            </a:pPr>
            <a:r>
              <a:rPr lang="en-US" sz="2000" dirty="0">
                <a:latin typeface="Times New Roman" panose="02020603050405020304" pitchFamily="18" charset="0"/>
                <a:cs typeface="Times New Roman" panose="02020603050405020304" pitchFamily="18" charset="0"/>
              </a:rPr>
              <a:t>a</a:t>
            </a:r>
            <a:r>
              <a:rPr lang="en-US" sz="2000" dirty="0" smtClean="0">
                <a:latin typeface="Times New Roman" panose="02020603050405020304" pitchFamily="18" charset="0"/>
                <a:cs typeface="Times New Roman" panose="02020603050405020304" pitchFamily="18" charset="0"/>
              </a:rPr>
              <a:t>gainst them and she doesn’t hold a grudge or</a:t>
            </a:r>
          </a:p>
          <a:p>
            <a:pPr marL="0" indent="0">
              <a:buNone/>
            </a:pPr>
            <a:r>
              <a:rPr lang="en-US" sz="2000" dirty="0">
                <a:latin typeface="Times New Roman" panose="02020603050405020304" pitchFamily="18" charset="0"/>
                <a:cs typeface="Times New Roman" panose="02020603050405020304" pitchFamily="18" charset="0"/>
              </a:rPr>
              <a:t>a</a:t>
            </a:r>
            <a:r>
              <a:rPr lang="en-US" sz="2000" dirty="0" smtClean="0">
                <a:latin typeface="Times New Roman" panose="02020603050405020304" pitchFamily="18" charset="0"/>
                <a:cs typeface="Times New Roman" panose="02020603050405020304" pitchFamily="18" charset="0"/>
              </a:rPr>
              <a:t>ny ill feelings toward her sons. Also, her </a:t>
            </a:r>
          </a:p>
          <a:p>
            <a:pPr marL="0" indent="0">
              <a:buNone/>
            </a:pPr>
            <a:r>
              <a:rPr lang="en-US" sz="2000" dirty="0" smtClean="0">
                <a:latin typeface="Times New Roman" panose="02020603050405020304" pitchFamily="18" charset="0"/>
                <a:cs typeface="Times New Roman" panose="02020603050405020304" pitchFamily="18" charset="0"/>
              </a:rPr>
              <a:t>daughter Beloved will never understand that</a:t>
            </a:r>
          </a:p>
          <a:p>
            <a:pPr marL="0" indent="0">
              <a:buNone/>
            </a:pPr>
            <a:r>
              <a:rPr lang="en-US" sz="2000" dirty="0" smtClean="0">
                <a:latin typeface="Times New Roman" panose="02020603050405020304" pitchFamily="18" charset="0"/>
                <a:cs typeface="Times New Roman" panose="02020603050405020304" pitchFamily="18" charset="0"/>
              </a:rPr>
              <a:t>Sethe killed her in order to save her from slavery</a:t>
            </a:r>
          </a:p>
          <a:p>
            <a:pPr marL="0" indent="0">
              <a:buNone/>
            </a:pPr>
            <a:r>
              <a:rPr lang="en-US" sz="2000" dirty="0" smtClean="0">
                <a:latin typeface="Times New Roman" panose="02020603050405020304" pitchFamily="18" charset="0"/>
                <a:cs typeface="Times New Roman" panose="02020603050405020304" pitchFamily="18" charset="0"/>
              </a:rPr>
              <a:t>Sethe just continues to try to show Beloved that </a:t>
            </a:r>
          </a:p>
          <a:p>
            <a:pPr marL="0" indent="0">
              <a:buNone/>
            </a:pPr>
            <a:r>
              <a:rPr lang="en-US" sz="2000" dirty="0">
                <a:latin typeface="Times New Roman" panose="02020603050405020304" pitchFamily="18" charset="0"/>
                <a:cs typeface="Times New Roman" panose="02020603050405020304" pitchFamily="18" charset="0"/>
              </a:rPr>
              <a:t>s</a:t>
            </a:r>
            <a:r>
              <a:rPr lang="en-US" sz="2000" dirty="0" smtClean="0">
                <a:latin typeface="Times New Roman" panose="02020603050405020304" pitchFamily="18" charset="0"/>
                <a:cs typeface="Times New Roman" panose="02020603050405020304" pitchFamily="18" charset="0"/>
              </a:rPr>
              <a:t>he loves her.</a:t>
            </a:r>
          </a:p>
        </p:txBody>
      </p:sp>
      <p:pic>
        <p:nvPicPr>
          <p:cNvPr id="3074"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715000" y="1936652"/>
            <a:ext cx="3048000" cy="304800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 xmlns:p14="http://schemas.microsoft.com/office/powerpoint/2010/main" val="39991810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2400" dirty="0" smtClean="0"/>
              <a:t>Denver’s Path Toward Her Future</a:t>
            </a:r>
            <a:endParaRPr lang="en-US" sz="2400" dirty="0"/>
          </a:p>
        </p:txBody>
      </p:sp>
    </p:spTree>
    <p:extLst>
      <p:ext uri="{BB962C8B-B14F-4D97-AF65-F5344CB8AC3E}">
        <p14:creationId xmlns="" xmlns:p14="http://schemas.microsoft.com/office/powerpoint/2010/main" val="32494726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The Causes</a:t>
            </a:r>
            <a:endParaRPr lang="en-US" sz="4000" dirty="0"/>
          </a:p>
        </p:txBody>
      </p:sp>
      <p:sp>
        <p:nvSpPr>
          <p:cNvPr id="3" name="Content Placeholder 2"/>
          <p:cNvSpPr>
            <a:spLocks noGrp="1"/>
          </p:cNvSpPr>
          <p:nvPr>
            <p:ph idx="1"/>
          </p:nvPr>
        </p:nvSpPr>
        <p:spPr/>
        <p:txBody>
          <a:bodyPr>
            <a:normAutofit/>
          </a:bodyPr>
          <a:lstStyle/>
          <a:p>
            <a:pPr marL="0" indent="0">
              <a:buNone/>
            </a:pPr>
            <a:r>
              <a:rPr lang="en-US" sz="2000" dirty="0" smtClean="0"/>
              <a:t>Denver is afraid to leave the house fearing the outside force that will cause her mother to kill her too. </a:t>
            </a:r>
          </a:p>
          <a:p>
            <a:r>
              <a:rPr lang="en-US" sz="2000" dirty="0" smtClean="0"/>
              <a:t>“Whatever it is, it comes from outside this house, outside the yard, and it can come right on in the yard if it wants to. So I never leave this house and I watch over the yard, so it can’t happen again and my mother won’t have to kill me too.” (242)</a:t>
            </a:r>
          </a:p>
          <a:p>
            <a:endParaRPr lang="en-US" sz="2000" dirty="0"/>
          </a:p>
          <a:p>
            <a:r>
              <a:rPr lang="en-US" sz="2000" dirty="0" smtClean="0"/>
              <a:t>“I love my mother but I know she killed one of her own daughters, and tender as she is with me, I’m scared of her because of it.” (242)</a:t>
            </a:r>
            <a:endParaRPr lang="en-US" sz="2000" dirty="0"/>
          </a:p>
        </p:txBody>
      </p:sp>
    </p:spTree>
    <p:extLst>
      <p:ext uri="{BB962C8B-B14F-4D97-AF65-F5344CB8AC3E}">
        <p14:creationId xmlns="" xmlns:p14="http://schemas.microsoft.com/office/powerpoint/2010/main" val="1485214490"/>
      </p:ext>
    </p:extLst>
  </p:cSld>
  <p:clrMapOvr>
    <a:masterClrMapping/>
  </p:clrMapOvr>
  <p:timing>
    <p:tnLst>
      <p:par>
        <p:cTn id="1" dur="indefinite" restart="never" nodeType="tmRoot"/>
      </p:par>
    </p:tnLst>
  </p:timing>
</p:sld>
</file>

<file path=ppt/theme/_rels/theme7.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459</TotalTime>
  <Words>2450</Words>
  <Application>Microsoft Office PowerPoint</Application>
  <PresentationFormat>On-screen Show (4:3)</PresentationFormat>
  <Paragraphs>164</Paragraphs>
  <Slides>22</Slides>
  <Notes>22</Notes>
  <HiddenSlides>0</HiddenSlides>
  <MMClips>0</MMClips>
  <ScaleCrop>false</ScaleCrop>
  <HeadingPairs>
    <vt:vector size="4" baseType="variant">
      <vt:variant>
        <vt:lpstr>Theme</vt:lpstr>
      </vt:variant>
      <vt:variant>
        <vt:i4>7</vt:i4>
      </vt:variant>
      <vt:variant>
        <vt:lpstr>Slide Titles</vt:lpstr>
      </vt:variant>
      <vt:variant>
        <vt:i4>22</vt:i4>
      </vt:variant>
    </vt:vector>
  </HeadingPairs>
  <TitlesOfParts>
    <vt:vector size="29" baseType="lpstr">
      <vt:lpstr>Office Theme</vt:lpstr>
      <vt:lpstr>1_Office Theme</vt:lpstr>
      <vt:lpstr>2_Office Theme</vt:lpstr>
      <vt:lpstr>3_Office Theme</vt:lpstr>
      <vt:lpstr>4_Office Theme</vt:lpstr>
      <vt:lpstr>5_Office Theme</vt:lpstr>
      <vt:lpstr>Verve</vt:lpstr>
      <vt:lpstr>Presentation on Beloved</vt:lpstr>
      <vt:lpstr>Toni Morrison</vt:lpstr>
      <vt:lpstr>Bonds Mothers Have With Their Children</vt:lpstr>
      <vt:lpstr>Bonds Mothers Have With Their Children</vt:lpstr>
      <vt:lpstr>Bonds Mothers Have With Their Children</vt:lpstr>
      <vt:lpstr>Bonds Mothers Have With Their Children</vt:lpstr>
      <vt:lpstr>Visual Element</vt:lpstr>
      <vt:lpstr>Denver’s Path Toward Her Future</vt:lpstr>
      <vt:lpstr>The Causes</vt:lpstr>
      <vt:lpstr>The life she lives in</vt:lpstr>
      <vt:lpstr>Ghost companion </vt:lpstr>
      <vt:lpstr>Slow changes</vt:lpstr>
      <vt:lpstr>Resolution</vt:lpstr>
      <vt:lpstr>Visual Element</vt:lpstr>
      <vt:lpstr>Psychological Trauma experienced in Beloved</vt:lpstr>
      <vt:lpstr>Psychological Trauma from a past in Slavery  </vt:lpstr>
      <vt:lpstr>Psychological Trauma from 124 </vt:lpstr>
      <vt:lpstr>Psychological Trauma from Community </vt:lpstr>
      <vt:lpstr>Psychological Trauma from abuse  </vt:lpstr>
      <vt:lpstr>Visual Element </vt:lpstr>
      <vt:lpstr>Visual Element Explanation </vt:lpstr>
      <vt:lpstr>Discussion Question </vt:lpstr>
    </vt:vector>
  </TitlesOfParts>
  <Company>Student Government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on Beloved</dc:title>
  <dc:creator>Revel,Allison S</dc:creator>
  <cp:lastModifiedBy>toripaul</cp:lastModifiedBy>
  <cp:revision>35</cp:revision>
  <dcterms:created xsi:type="dcterms:W3CDTF">2013-10-13T20:16:24Z</dcterms:created>
  <dcterms:modified xsi:type="dcterms:W3CDTF">2013-10-24T00:52:37Z</dcterms:modified>
</cp:coreProperties>
</file>